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270" r:id="rId2"/>
    <p:sldId id="301" r:id="rId3"/>
    <p:sldId id="285" r:id="rId4"/>
    <p:sldId id="286" r:id="rId5"/>
    <p:sldId id="287" r:id="rId6"/>
    <p:sldId id="256" r:id="rId7"/>
    <p:sldId id="258" r:id="rId8"/>
    <p:sldId id="294" r:id="rId9"/>
    <p:sldId id="271" r:id="rId10"/>
    <p:sldId id="293" r:id="rId11"/>
    <p:sldId id="283" r:id="rId12"/>
    <p:sldId id="295" r:id="rId13"/>
    <p:sldId id="299" r:id="rId14"/>
    <p:sldId id="296" r:id="rId15"/>
    <p:sldId id="297" r:id="rId16"/>
    <p:sldId id="298" r:id="rId17"/>
    <p:sldId id="292" r:id="rId18"/>
    <p:sldId id="300" r:id="rId19"/>
    <p:sldId id="281" r:id="rId20"/>
    <p:sldId id="279" r:id="rId21"/>
    <p:sldId id="302" r:id="rId22"/>
    <p:sldId id="280" r:id="rId23"/>
    <p:sldId id="288" r:id="rId24"/>
    <p:sldId id="282" r:id="rId25"/>
    <p:sldId id="284" r:id="rId26"/>
    <p:sldId id="290" r:id="rId27"/>
    <p:sldId id="289"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EE69D8D-D446-4F5D-AC6F-B26194F9EDE9}" v="18" dt="2025-07-16T20:04:31.430"/>
    <p1510:client id="{91E7E348-0197-48F0-9CBE-AEFCF15CA499}" v="219" dt="2025-07-16T20:29:43.908"/>
    <p1510:client id="{DE848E67-7734-47BA-961D-39D25F24A394}" v="34" dt="2025-07-16T20:03:18.85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7" d="100"/>
          <a:sy n="87" d="100"/>
        </p:scale>
        <p:origin x="422"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67BE4BD-4A77-49A0-8970-8979C419B984}" type="datetimeFigureOut">
              <a:rPr lang="en-US" smtClean="0"/>
              <a:t>11/11/2025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B7E0CBD-6D0E-43A3-953E-9A931F8F9C78}" type="slidenum">
              <a:rPr lang="en-US" smtClean="0"/>
              <a:t>‹#›</a:t>
            </a:fld>
            <a:endParaRPr lang="en-US"/>
          </a:p>
        </p:txBody>
      </p:sp>
    </p:spTree>
    <p:extLst>
      <p:ext uri="{BB962C8B-B14F-4D97-AF65-F5344CB8AC3E}">
        <p14:creationId xmlns:p14="http://schemas.microsoft.com/office/powerpoint/2010/main" val="4836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4B75C3E-CF95-4C85-9C40-7B5D90A6CC83}" type="slidenum">
              <a:rPr lang="en-US" smtClean="0"/>
              <a:t>1</a:t>
            </a:fld>
            <a:endParaRPr lang="en-US"/>
          </a:p>
        </p:txBody>
      </p:sp>
    </p:spTree>
    <p:extLst>
      <p:ext uri="{BB962C8B-B14F-4D97-AF65-F5344CB8AC3E}">
        <p14:creationId xmlns:p14="http://schemas.microsoft.com/office/powerpoint/2010/main" val="16026853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4B75C3E-CF95-4C85-9C40-7B5D90A6CC83}" type="slidenum">
              <a:rPr lang="en-US" smtClean="0"/>
              <a:t>9</a:t>
            </a:fld>
            <a:endParaRPr lang="en-US"/>
          </a:p>
        </p:txBody>
      </p:sp>
    </p:spTree>
    <p:extLst>
      <p:ext uri="{BB962C8B-B14F-4D97-AF65-F5344CB8AC3E}">
        <p14:creationId xmlns:p14="http://schemas.microsoft.com/office/powerpoint/2010/main" val="23752655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4B75C3E-CF95-4C85-9C40-7B5D90A6CC83}" type="slidenum">
              <a:rPr lang="en-US" smtClean="0"/>
              <a:t>10</a:t>
            </a:fld>
            <a:endParaRPr lang="en-US"/>
          </a:p>
        </p:txBody>
      </p:sp>
    </p:spTree>
    <p:extLst>
      <p:ext uri="{BB962C8B-B14F-4D97-AF65-F5344CB8AC3E}">
        <p14:creationId xmlns:p14="http://schemas.microsoft.com/office/powerpoint/2010/main" val="11084290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4B75C3E-CF95-4C85-9C40-7B5D90A6CC83}" type="slidenum">
              <a:rPr lang="en-US" smtClean="0"/>
              <a:t>11</a:t>
            </a:fld>
            <a:endParaRPr lang="en-US"/>
          </a:p>
        </p:txBody>
      </p:sp>
    </p:spTree>
    <p:extLst>
      <p:ext uri="{BB962C8B-B14F-4D97-AF65-F5344CB8AC3E}">
        <p14:creationId xmlns:p14="http://schemas.microsoft.com/office/powerpoint/2010/main" val="26251614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4B75C3E-CF95-4C85-9C40-7B5D90A6CC83}" type="slidenum">
              <a:rPr lang="en-US" smtClean="0"/>
              <a:t>17</a:t>
            </a:fld>
            <a:endParaRPr lang="en-US"/>
          </a:p>
        </p:txBody>
      </p:sp>
    </p:spTree>
    <p:extLst>
      <p:ext uri="{BB962C8B-B14F-4D97-AF65-F5344CB8AC3E}">
        <p14:creationId xmlns:p14="http://schemas.microsoft.com/office/powerpoint/2010/main" val="38914156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74B75C3E-CF95-4C85-9C40-7B5D90A6CC83}" type="slidenum">
              <a:rPr lang="en-US" smtClean="0"/>
              <a:t>18</a:t>
            </a:fld>
            <a:endParaRPr lang="en-US"/>
          </a:p>
        </p:txBody>
      </p:sp>
    </p:spTree>
    <p:extLst>
      <p:ext uri="{BB962C8B-B14F-4D97-AF65-F5344CB8AC3E}">
        <p14:creationId xmlns:p14="http://schemas.microsoft.com/office/powerpoint/2010/main" val="26018220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74B75C3E-CF95-4C85-9C40-7B5D90A6CC83}" type="slidenum">
              <a:rPr lang="en-US" smtClean="0"/>
              <a:t>19</a:t>
            </a:fld>
            <a:endParaRPr lang="en-US"/>
          </a:p>
        </p:txBody>
      </p:sp>
    </p:spTree>
    <p:extLst>
      <p:ext uri="{BB962C8B-B14F-4D97-AF65-F5344CB8AC3E}">
        <p14:creationId xmlns:p14="http://schemas.microsoft.com/office/powerpoint/2010/main" val="4119492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Key Headlines in use—again ready to go today or use the assets to develop your own. There are two taglines, but many headlines. </a:t>
            </a:r>
          </a:p>
          <a:p>
            <a:pPr marL="628650" lvl="1" indent="-171450">
              <a:buFont typeface="Arial" panose="020B0604020202020204" pitchFamily="34" charset="0"/>
              <a:buChar char="•"/>
            </a:pPr>
            <a:r>
              <a:rPr lang="en-US"/>
              <a:t>Decades of Defense against Mother Nature’s Wear and Tear </a:t>
            </a:r>
          </a:p>
          <a:p>
            <a:pPr marL="628650" lvl="1" indent="-171450">
              <a:buFont typeface="Arial" panose="020B0604020202020204" pitchFamily="34" charset="0"/>
              <a:buChar char="•"/>
            </a:pPr>
            <a:r>
              <a:rPr lang="en-US"/>
              <a:t>that same billboard image is in infographic form here rain/snow/sun</a:t>
            </a:r>
          </a:p>
          <a:p>
            <a:pPr marL="171450" lvl="0" indent="-171450">
              <a:buFont typeface="Arial" panose="020B0604020202020204" pitchFamily="34" charset="0"/>
              <a:buChar char="•"/>
            </a:pPr>
            <a:r>
              <a:rPr lang="en-US"/>
              <a:t>Call out each one.</a:t>
            </a:r>
          </a:p>
        </p:txBody>
      </p:sp>
      <p:sp>
        <p:nvSpPr>
          <p:cNvPr id="4" name="Slide Number Placeholder 3"/>
          <p:cNvSpPr>
            <a:spLocks noGrp="1"/>
          </p:cNvSpPr>
          <p:nvPr>
            <p:ph type="sldNum" sz="quarter" idx="5"/>
          </p:nvPr>
        </p:nvSpPr>
        <p:spPr/>
        <p:txBody>
          <a:bodyPr/>
          <a:lstStyle/>
          <a:p>
            <a:fld id="{74B75C3E-CF95-4C85-9C40-7B5D90A6CC83}" type="slidenum">
              <a:rPr lang="en-US" smtClean="0"/>
              <a:t>20</a:t>
            </a:fld>
            <a:endParaRPr lang="en-US"/>
          </a:p>
        </p:txBody>
      </p:sp>
    </p:spTree>
    <p:extLst>
      <p:ext uri="{BB962C8B-B14F-4D97-AF65-F5344CB8AC3E}">
        <p14:creationId xmlns:p14="http://schemas.microsoft.com/office/powerpoint/2010/main" val="27865344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4B75C3E-CF95-4C85-9C40-7B5D90A6CC83}" type="slidenum">
              <a:rPr lang="en-US" smtClean="0"/>
              <a:t>27</a:t>
            </a:fld>
            <a:endParaRPr lang="en-US"/>
          </a:p>
        </p:txBody>
      </p:sp>
    </p:spTree>
    <p:extLst>
      <p:ext uri="{BB962C8B-B14F-4D97-AF65-F5344CB8AC3E}">
        <p14:creationId xmlns:p14="http://schemas.microsoft.com/office/powerpoint/2010/main" val="31271455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AE5213-8D67-4BFC-8DB3-F5D11C5E71D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8F56348-8023-41AB-9B21-E4DA78AF564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D572923-3571-44DE-91A1-02E7A6B5B073}"/>
              </a:ext>
            </a:extLst>
          </p:cNvPr>
          <p:cNvSpPr>
            <a:spLocks noGrp="1"/>
          </p:cNvSpPr>
          <p:nvPr>
            <p:ph type="dt" sz="half" idx="10"/>
          </p:nvPr>
        </p:nvSpPr>
        <p:spPr/>
        <p:txBody>
          <a:bodyPr/>
          <a:lstStyle/>
          <a:p>
            <a:fld id="{13171E2F-3CCB-42F9-AD24-500F32AD07E7}" type="datetimeFigureOut">
              <a:rPr lang="en-US" smtClean="0"/>
              <a:t>11/11/2025</a:t>
            </a:fld>
            <a:endParaRPr lang="en-US"/>
          </a:p>
        </p:txBody>
      </p:sp>
      <p:sp>
        <p:nvSpPr>
          <p:cNvPr id="5" name="Footer Placeholder 4">
            <a:extLst>
              <a:ext uri="{FF2B5EF4-FFF2-40B4-BE49-F238E27FC236}">
                <a16:creationId xmlns:a16="http://schemas.microsoft.com/office/drawing/2014/main" id="{59F8E13E-E330-478B-84E8-DBD7665176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00BD51-EEB8-4F6A-A9CE-4163D45C03B7}"/>
              </a:ext>
            </a:extLst>
          </p:cNvPr>
          <p:cNvSpPr>
            <a:spLocks noGrp="1"/>
          </p:cNvSpPr>
          <p:nvPr>
            <p:ph type="sldNum" sz="quarter" idx="12"/>
          </p:nvPr>
        </p:nvSpPr>
        <p:spPr/>
        <p:txBody>
          <a:bodyPr/>
          <a:lstStyle/>
          <a:p>
            <a:fld id="{A4CC7A81-8EE9-4E06-B3DE-A8A3ED6369C4}" type="slidenum">
              <a:rPr lang="en-US" smtClean="0"/>
              <a:t>‹#›</a:t>
            </a:fld>
            <a:endParaRPr lang="en-US"/>
          </a:p>
        </p:txBody>
      </p:sp>
    </p:spTree>
    <p:extLst>
      <p:ext uri="{BB962C8B-B14F-4D97-AF65-F5344CB8AC3E}">
        <p14:creationId xmlns:p14="http://schemas.microsoft.com/office/powerpoint/2010/main" val="25826358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2F474A-2547-4420-BEAE-A2F92374A40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B8EEAC3-2DC1-4534-8E24-9EDF998FC9A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3B1109-2855-4480-82EE-9746F0455BFE}"/>
              </a:ext>
            </a:extLst>
          </p:cNvPr>
          <p:cNvSpPr>
            <a:spLocks noGrp="1"/>
          </p:cNvSpPr>
          <p:nvPr>
            <p:ph type="dt" sz="half" idx="10"/>
          </p:nvPr>
        </p:nvSpPr>
        <p:spPr/>
        <p:txBody>
          <a:bodyPr/>
          <a:lstStyle/>
          <a:p>
            <a:fld id="{13171E2F-3CCB-42F9-AD24-500F32AD07E7}" type="datetimeFigureOut">
              <a:rPr lang="en-US" smtClean="0"/>
              <a:t>11/11/2025</a:t>
            </a:fld>
            <a:endParaRPr lang="en-US"/>
          </a:p>
        </p:txBody>
      </p:sp>
      <p:sp>
        <p:nvSpPr>
          <p:cNvPr id="5" name="Footer Placeholder 4">
            <a:extLst>
              <a:ext uri="{FF2B5EF4-FFF2-40B4-BE49-F238E27FC236}">
                <a16:creationId xmlns:a16="http://schemas.microsoft.com/office/drawing/2014/main" id="{37C9E265-EBA7-4BB6-BEB1-6AC4173694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CDC151-E7EE-4E53-ACB7-F3E1A0D7A01E}"/>
              </a:ext>
            </a:extLst>
          </p:cNvPr>
          <p:cNvSpPr>
            <a:spLocks noGrp="1"/>
          </p:cNvSpPr>
          <p:nvPr>
            <p:ph type="sldNum" sz="quarter" idx="12"/>
          </p:nvPr>
        </p:nvSpPr>
        <p:spPr/>
        <p:txBody>
          <a:bodyPr/>
          <a:lstStyle/>
          <a:p>
            <a:fld id="{A4CC7A81-8EE9-4E06-B3DE-A8A3ED6369C4}" type="slidenum">
              <a:rPr lang="en-US" smtClean="0"/>
              <a:t>‹#›</a:t>
            </a:fld>
            <a:endParaRPr lang="en-US"/>
          </a:p>
        </p:txBody>
      </p:sp>
    </p:spTree>
    <p:extLst>
      <p:ext uri="{BB962C8B-B14F-4D97-AF65-F5344CB8AC3E}">
        <p14:creationId xmlns:p14="http://schemas.microsoft.com/office/powerpoint/2010/main" val="17764434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95CCADD-E68B-4EEB-B3CB-BD0A6EB70C6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9DDD643-09F9-4018-98FE-ED896E1453A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3B31B-0B74-4782-9855-FE9ED0F3CDA6}"/>
              </a:ext>
            </a:extLst>
          </p:cNvPr>
          <p:cNvSpPr>
            <a:spLocks noGrp="1"/>
          </p:cNvSpPr>
          <p:nvPr>
            <p:ph type="dt" sz="half" idx="10"/>
          </p:nvPr>
        </p:nvSpPr>
        <p:spPr/>
        <p:txBody>
          <a:bodyPr/>
          <a:lstStyle/>
          <a:p>
            <a:fld id="{13171E2F-3CCB-42F9-AD24-500F32AD07E7}" type="datetimeFigureOut">
              <a:rPr lang="en-US" smtClean="0"/>
              <a:t>11/11/2025</a:t>
            </a:fld>
            <a:endParaRPr lang="en-US"/>
          </a:p>
        </p:txBody>
      </p:sp>
      <p:sp>
        <p:nvSpPr>
          <p:cNvPr id="5" name="Footer Placeholder 4">
            <a:extLst>
              <a:ext uri="{FF2B5EF4-FFF2-40B4-BE49-F238E27FC236}">
                <a16:creationId xmlns:a16="http://schemas.microsoft.com/office/drawing/2014/main" id="{FDEBDB58-A970-408C-98AF-8A55C73E17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20C1F6-6B1A-40F4-8FDF-AD72D274E46B}"/>
              </a:ext>
            </a:extLst>
          </p:cNvPr>
          <p:cNvSpPr>
            <a:spLocks noGrp="1"/>
          </p:cNvSpPr>
          <p:nvPr>
            <p:ph type="sldNum" sz="quarter" idx="12"/>
          </p:nvPr>
        </p:nvSpPr>
        <p:spPr/>
        <p:txBody>
          <a:bodyPr/>
          <a:lstStyle/>
          <a:p>
            <a:fld id="{A4CC7A81-8EE9-4E06-B3DE-A8A3ED6369C4}" type="slidenum">
              <a:rPr lang="en-US" smtClean="0"/>
              <a:t>‹#›</a:t>
            </a:fld>
            <a:endParaRPr lang="en-US"/>
          </a:p>
        </p:txBody>
      </p:sp>
    </p:spTree>
    <p:extLst>
      <p:ext uri="{BB962C8B-B14F-4D97-AF65-F5344CB8AC3E}">
        <p14:creationId xmlns:p14="http://schemas.microsoft.com/office/powerpoint/2010/main" val="1566937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B52CA1-21CE-41BE-9063-525F8A1BD81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B02AA7F-4947-491C-BCE4-09EB2899622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520A01-4A8B-4A2E-9565-C420D8529A8F}"/>
              </a:ext>
            </a:extLst>
          </p:cNvPr>
          <p:cNvSpPr>
            <a:spLocks noGrp="1"/>
          </p:cNvSpPr>
          <p:nvPr>
            <p:ph type="dt" sz="half" idx="10"/>
          </p:nvPr>
        </p:nvSpPr>
        <p:spPr/>
        <p:txBody>
          <a:bodyPr/>
          <a:lstStyle/>
          <a:p>
            <a:fld id="{13171E2F-3CCB-42F9-AD24-500F32AD07E7}" type="datetimeFigureOut">
              <a:rPr lang="en-US" smtClean="0"/>
              <a:t>11/11/2025</a:t>
            </a:fld>
            <a:endParaRPr lang="en-US"/>
          </a:p>
        </p:txBody>
      </p:sp>
      <p:sp>
        <p:nvSpPr>
          <p:cNvPr id="5" name="Footer Placeholder 4">
            <a:extLst>
              <a:ext uri="{FF2B5EF4-FFF2-40B4-BE49-F238E27FC236}">
                <a16:creationId xmlns:a16="http://schemas.microsoft.com/office/drawing/2014/main" id="{D8A8CFC9-6EE6-430D-AE76-CEAEA70FE1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EE2537-42D1-4C78-AD26-303758559B08}"/>
              </a:ext>
            </a:extLst>
          </p:cNvPr>
          <p:cNvSpPr>
            <a:spLocks noGrp="1"/>
          </p:cNvSpPr>
          <p:nvPr>
            <p:ph type="sldNum" sz="quarter" idx="12"/>
          </p:nvPr>
        </p:nvSpPr>
        <p:spPr/>
        <p:txBody>
          <a:bodyPr/>
          <a:lstStyle/>
          <a:p>
            <a:fld id="{A4CC7A81-8EE9-4E06-B3DE-A8A3ED6369C4}" type="slidenum">
              <a:rPr lang="en-US" smtClean="0"/>
              <a:t>‹#›</a:t>
            </a:fld>
            <a:endParaRPr lang="en-US"/>
          </a:p>
        </p:txBody>
      </p:sp>
    </p:spTree>
    <p:extLst>
      <p:ext uri="{BB962C8B-B14F-4D97-AF65-F5344CB8AC3E}">
        <p14:creationId xmlns:p14="http://schemas.microsoft.com/office/powerpoint/2010/main" val="16145611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12AE9E-46C4-428C-AEFB-DA0E018D3DF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752381F-1FBB-40A6-8B79-5E8FEDFCC85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81466DC-B0CA-4D51-8DC7-DF15B5A6E9B8}"/>
              </a:ext>
            </a:extLst>
          </p:cNvPr>
          <p:cNvSpPr>
            <a:spLocks noGrp="1"/>
          </p:cNvSpPr>
          <p:nvPr>
            <p:ph type="dt" sz="half" idx="10"/>
          </p:nvPr>
        </p:nvSpPr>
        <p:spPr/>
        <p:txBody>
          <a:bodyPr/>
          <a:lstStyle/>
          <a:p>
            <a:fld id="{13171E2F-3CCB-42F9-AD24-500F32AD07E7}" type="datetimeFigureOut">
              <a:rPr lang="en-US" smtClean="0"/>
              <a:t>11/11/2025</a:t>
            </a:fld>
            <a:endParaRPr lang="en-US"/>
          </a:p>
        </p:txBody>
      </p:sp>
      <p:sp>
        <p:nvSpPr>
          <p:cNvPr id="5" name="Footer Placeholder 4">
            <a:extLst>
              <a:ext uri="{FF2B5EF4-FFF2-40B4-BE49-F238E27FC236}">
                <a16:creationId xmlns:a16="http://schemas.microsoft.com/office/drawing/2014/main" id="{5BF6DD4C-9392-4667-A5FB-D7D58D3824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A68954-3186-43C9-BA8B-B9E4BC768AB6}"/>
              </a:ext>
            </a:extLst>
          </p:cNvPr>
          <p:cNvSpPr>
            <a:spLocks noGrp="1"/>
          </p:cNvSpPr>
          <p:nvPr>
            <p:ph type="sldNum" sz="quarter" idx="12"/>
          </p:nvPr>
        </p:nvSpPr>
        <p:spPr/>
        <p:txBody>
          <a:bodyPr/>
          <a:lstStyle/>
          <a:p>
            <a:fld id="{A4CC7A81-8EE9-4E06-B3DE-A8A3ED6369C4}" type="slidenum">
              <a:rPr lang="en-US" smtClean="0"/>
              <a:t>‹#›</a:t>
            </a:fld>
            <a:endParaRPr lang="en-US"/>
          </a:p>
        </p:txBody>
      </p:sp>
    </p:spTree>
    <p:extLst>
      <p:ext uri="{BB962C8B-B14F-4D97-AF65-F5344CB8AC3E}">
        <p14:creationId xmlns:p14="http://schemas.microsoft.com/office/powerpoint/2010/main" val="19521679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7D8C8-4C1B-4992-BD56-8148E97F008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F92A69A-3C73-45A6-B07B-9855D58CEA0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C0E66CE-C43E-40D6-B82B-9D4D607D91C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088E061-864D-4B93-A24F-563836CC2C38}"/>
              </a:ext>
            </a:extLst>
          </p:cNvPr>
          <p:cNvSpPr>
            <a:spLocks noGrp="1"/>
          </p:cNvSpPr>
          <p:nvPr>
            <p:ph type="dt" sz="half" idx="10"/>
          </p:nvPr>
        </p:nvSpPr>
        <p:spPr/>
        <p:txBody>
          <a:bodyPr/>
          <a:lstStyle/>
          <a:p>
            <a:fld id="{13171E2F-3CCB-42F9-AD24-500F32AD07E7}" type="datetimeFigureOut">
              <a:rPr lang="en-US" smtClean="0"/>
              <a:t>11/11/2025</a:t>
            </a:fld>
            <a:endParaRPr lang="en-US"/>
          </a:p>
        </p:txBody>
      </p:sp>
      <p:sp>
        <p:nvSpPr>
          <p:cNvPr id="6" name="Footer Placeholder 5">
            <a:extLst>
              <a:ext uri="{FF2B5EF4-FFF2-40B4-BE49-F238E27FC236}">
                <a16:creationId xmlns:a16="http://schemas.microsoft.com/office/drawing/2014/main" id="{490FFDB0-D54D-4228-9302-4A129D9BD36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E218DE4-CEF2-4C36-9232-4F4F73E0BC0B}"/>
              </a:ext>
            </a:extLst>
          </p:cNvPr>
          <p:cNvSpPr>
            <a:spLocks noGrp="1"/>
          </p:cNvSpPr>
          <p:nvPr>
            <p:ph type="sldNum" sz="quarter" idx="12"/>
          </p:nvPr>
        </p:nvSpPr>
        <p:spPr/>
        <p:txBody>
          <a:bodyPr/>
          <a:lstStyle/>
          <a:p>
            <a:fld id="{A4CC7A81-8EE9-4E06-B3DE-A8A3ED6369C4}" type="slidenum">
              <a:rPr lang="en-US" smtClean="0"/>
              <a:t>‹#›</a:t>
            </a:fld>
            <a:endParaRPr lang="en-US"/>
          </a:p>
        </p:txBody>
      </p:sp>
    </p:spTree>
    <p:extLst>
      <p:ext uri="{BB962C8B-B14F-4D97-AF65-F5344CB8AC3E}">
        <p14:creationId xmlns:p14="http://schemas.microsoft.com/office/powerpoint/2010/main" val="24716660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92B397-F83A-473D-AA83-891E8DF925F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DFE1CCC-10F7-4575-A237-0CF0B5F99E5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6F4BE84-3DBA-4A20-9D74-F22F4CD3F3D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1B10225-D45C-4473-B45F-C744A91C175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FFBC1D7-DB83-45D1-8516-197C894A62B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6FCFAD0-B504-4E7F-8AB8-5F88BA5EF482}"/>
              </a:ext>
            </a:extLst>
          </p:cNvPr>
          <p:cNvSpPr>
            <a:spLocks noGrp="1"/>
          </p:cNvSpPr>
          <p:nvPr>
            <p:ph type="dt" sz="half" idx="10"/>
          </p:nvPr>
        </p:nvSpPr>
        <p:spPr/>
        <p:txBody>
          <a:bodyPr/>
          <a:lstStyle/>
          <a:p>
            <a:fld id="{13171E2F-3CCB-42F9-AD24-500F32AD07E7}" type="datetimeFigureOut">
              <a:rPr lang="en-US" smtClean="0"/>
              <a:t>11/11/2025</a:t>
            </a:fld>
            <a:endParaRPr lang="en-US"/>
          </a:p>
        </p:txBody>
      </p:sp>
      <p:sp>
        <p:nvSpPr>
          <p:cNvPr id="8" name="Footer Placeholder 7">
            <a:extLst>
              <a:ext uri="{FF2B5EF4-FFF2-40B4-BE49-F238E27FC236}">
                <a16:creationId xmlns:a16="http://schemas.microsoft.com/office/drawing/2014/main" id="{B90E7A77-9BC0-4458-8832-0F9C6AB92B2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51D6D3A-C237-4CDB-A5D3-FBF22F769AD5}"/>
              </a:ext>
            </a:extLst>
          </p:cNvPr>
          <p:cNvSpPr>
            <a:spLocks noGrp="1"/>
          </p:cNvSpPr>
          <p:nvPr>
            <p:ph type="sldNum" sz="quarter" idx="12"/>
          </p:nvPr>
        </p:nvSpPr>
        <p:spPr/>
        <p:txBody>
          <a:bodyPr/>
          <a:lstStyle/>
          <a:p>
            <a:fld id="{A4CC7A81-8EE9-4E06-B3DE-A8A3ED6369C4}" type="slidenum">
              <a:rPr lang="en-US" smtClean="0"/>
              <a:t>‹#›</a:t>
            </a:fld>
            <a:endParaRPr lang="en-US"/>
          </a:p>
        </p:txBody>
      </p:sp>
    </p:spTree>
    <p:extLst>
      <p:ext uri="{BB962C8B-B14F-4D97-AF65-F5344CB8AC3E}">
        <p14:creationId xmlns:p14="http://schemas.microsoft.com/office/powerpoint/2010/main" val="15951551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CE0828-2081-4F5C-9BF9-1A728399C3F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6CCC1C5-127C-44E5-AD86-67EF953E275E}"/>
              </a:ext>
            </a:extLst>
          </p:cNvPr>
          <p:cNvSpPr>
            <a:spLocks noGrp="1"/>
          </p:cNvSpPr>
          <p:nvPr>
            <p:ph type="dt" sz="half" idx="10"/>
          </p:nvPr>
        </p:nvSpPr>
        <p:spPr/>
        <p:txBody>
          <a:bodyPr/>
          <a:lstStyle/>
          <a:p>
            <a:fld id="{13171E2F-3CCB-42F9-AD24-500F32AD07E7}" type="datetimeFigureOut">
              <a:rPr lang="en-US" smtClean="0"/>
              <a:t>11/11/2025</a:t>
            </a:fld>
            <a:endParaRPr lang="en-US"/>
          </a:p>
        </p:txBody>
      </p:sp>
      <p:sp>
        <p:nvSpPr>
          <p:cNvPr id="4" name="Footer Placeholder 3">
            <a:extLst>
              <a:ext uri="{FF2B5EF4-FFF2-40B4-BE49-F238E27FC236}">
                <a16:creationId xmlns:a16="http://schemas.microsoft.com/office/drawing/2014/main" id="{23881D94-ACF2-431B-9206-056E83540E2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778B3F7-90B4-45E8-AA4D-33BFB323EE7B}"/>
              </a:ext>
            </a:extLst>
          </p:cNvPr>
          <p:cNvSpPr>
            <a:spLocks noGrp="1"/>
          </p:cNvSpPr>
          <p:nvPr>
            <p:ph type="sldNum" sz="quarter" idx="12"/>
          </p:nvPr>
        </p:nvSpPr>
        <p:spPr/>
        <p:txBody>
          <a:bodyPr/>
          <a:lstStyle/>
          <a:p>
            <a:fld id="{A4CC7A81-8EE9-4E06-B3DE-A8A3ED6369C4}" type="slidenum">
              <a:rPr lang="en-US" smtClean="0"/>
              <a:t>‹#›</a:t>
            </a:fld>
            <a:endParaRPr lang="en-US"/>
          </a:p>
        </p:txBody>
      </p:sp>
    </p:spTree>
    <p:extLst>
      <p:ext uri="{BB962C8B-B14F-4D97-AF65-F5344CB8AC3E}">
        <p14:creationId xmlns:p14="http://schemas.microsoft.com/office/powerpoint/2010/main" val="7804687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ADF2702-64EE-44D4-9475-158698BA7CF9}"/>
              </a:ext>
            </a:extLst>
          </p:cNvPr>
          <p:cNvSpPr>
            <a:spLocks noGrp="1"/>
          </p:cNvSpPr>
          <p:nvPr>
            <p:ph type="dt" sz="half" idx="10"/>
          </p:nvPr>
        </p:nvSpPr>
        <p:spPr/>
        <p:txBody>
          <a:bodyPr/>
          <a:lstStyle/>
          <a:p>
            <a:fld id="{13171E2F-3CCB-42F9-AD24-500F32AD07E7}" type="datetimeFigureOut">
              <a:rPr lang="en-US" smtClean="0"/>
              <a:t>11/11/2025</a:t>
            </a:fld>
            <a:endParaRPr lang="en-US"/>
          </a:p>
        </p:txBody>
      </p:sp>
      <p:sp>
        <p:nvSpPr>
          <p:cNvPr id="3" name="Footer Placeholder 2">
            <a:extLst>
              <a:ext uri="{FF2B5EF4-FFF2-40B4-BE49-F238E27FC236}">
                <a16:creationId xmlns:a16="http://schemas.microsoft.com/office/drawing/2014/main" id="{782684A3-04C8-47D6-9BBE-01242085DB2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1E2489F-D93E-4AC2-899F-0A0E0118B239}"/>
              </a:ext>
            </a:extLst>
          </p:cNvPr>
          <p:cNvSpPr>
            <a:spLocks noGrp="1"/>
          </p:cNvSpPr>
          <p:nvPr>
            <p:ph type="sldNum" sz="quarter" idx="12"/>
          </p:nvPr>
        </p:nvSpPr>
        <p:spPr/>
        <p:txBody>
          <a:bodyPr/>
          <a:lstStyle/>
          <a:p>
            <a:fld id="{A4CC7A81-8EE9-4E06-B3DE-A8A3ED6369C4}" type="slidenum">
              <a:rPr lang="en-US" smtClean="0"/>
              <a:t>‹#›</a:t>
            </a:fld>
            <a:endParaRPr lang="en-US"/>
          </a:p>
        </p:txBody>
      </p:sp>
    </p:spTree>
    <p:extLst>
      <p:ext uri="{BB962C8B-B14F-4D97-AF65-F5344CB8AC3E}">
        <p14:creationId xmlns:p14="http://schemas.microsoft.com/office/powerpoint/2010/main" val="37472741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2320A-C850-4D9B-B070-FC5152F0DF5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D6986E8-1FB7-4A5B-95B7-7FA0D1DB20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F1F7A48-D4A1-4A40-BF28-E223DDD2BE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3B76B95-3CE7-4064-A4C9-B99125A1D8FA}"/>
              </a:ext>
            </a:extLst>
          </p:cNvPr>
          <p:cNvSpPr>
            <a:spLocks noGrp="1"/>
          </p:cNvSpPr>
          <p:nvPr>
            <p:ph type="dt" sz="half" idx="10"/>
          </p:nvPr>
        </p:nvSpPr>
        <p:spPr/>
        <p:txBody>
          <a:bodyPr/>
          <a:lstStyle/>
          <a:p>
            <a:fld id="{13171E2F-3CCB-42F9-AD24-500F32AD07E7}" type="datetimeFigureOut">
              <a:rPr lang="en-US" smtClean="0"/>
              <a:t>11/11/2025</a:t>
            </a:fld>
            <a:endParaRPr lang="en-US"/>
          </a:p>
        </p:txBody>
      </p:sp>
      <p:sp>
        <p:nvSpPr>
          <p:cNvPr id="6" name="Footer Placeholder 5">
            <a:extLst>
              <a:ext uri="{FF2B5EF4-FFF2-40B4-BE49-F238E27FC236}">
                <a16:creationId xmlns:a16="http://schemas.microsoft.com/office/drawing/2014/main" id="{A229B4F9-52E7-4D41-B793-DAB7FA58CF3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45AD511-D0CD-4B1E-A539-59FD0A830D9C}"/>
              </a:ext>
            </a:extLst>
          </p:cNvPr>
          <p:cNvSpPr>
            <a:spLocks noGrp="1"/>
          </p:cNvSpPr>
          <p:nvPr>
            <p:ph type="sldNum" sz="quarter" idx="12"/>
          </p:nvPr>
        </p:nvSpPr>
        <p:spPr/>
        <p:txBody>
          <a:bodyPr/>
          <a:lstStyle/>
          <a:p>
            <a:fld id="{A4CC7A81-8EE9-4E06-B3DE-A8A3ED6369C4}" type="slidenum">
              <a:rPr lang="en-US" smtClean="0"/>
              <a:t>‹#›</a:t>
            </a:fld>
            <a:endParaRPr lang="en-US"/>
          </a:p>
        </p:txBody>
      </p:sp>
    </p:spTree>
    <p:extLst>
      <p:ext uri="{BB962C8B-B14F-4D97-AF65-F5344CB8AC3E}">
        <p14:creationId xmlns:p14="http://schemas.microsoft.com/office/powerpoint/2010/main" val="38805196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6B630B-1F2A-4627-B46C-149CF146236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0760606-984E-4E8F-A0B6-83A501B7011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248F6E0-459E-431D-89A8-F8033C6F81C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B732DC8-6B5F-469A-B451-DA4F821CC8BD}"/>
              </a:ext>
            </a:extLst>
          </p:cNvPr>
          <p:cNvSpPr>
            <a:spLocks noGrp="1"/>
          </p:cNvSpPr>
          <p:nvPr>
            <p:ph type="dt" sz="half" idx="10"/>
          </p:nvPr>
        </p:nvSpPr>
        <p:spPr/>
        <p:txBody>
          <a:bodyPr/>
          <a:lstStyle/>
          <a:p>
            <a:fld id="{13171E2F-3CCB-42F9-AD24-500F32AD07E7}" type="datetimeFigureOut">
              <a:rPr lang="en-US" smtClean="0"/>
              <a:t>11/11/2025</a:t>
            </a:fld>
            <a:endParaRPr lang="en-US"/>
          </a:p>
        </p:txBody>
      </p:sp>
      <p:sp>
        <p:nvSpPr>
          <p:cNvPr id="6" name="Footer Placeholder 5">
            <a:extLst>
              <a:ext uri="{FF2B5EF4-FFF2-40B4-BE49-F238E27FC236}">
                <a16:creationId xmlns:a16="http://schemas.microsoft.com/office/drawing/2014/main" id="{0E1C36C5-AD7E-4C07-9BAC-A43AA4BF7A4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E7F9379-CEFA-4571-98CE-43B06DEBB61C}"/>
              </a:ext>
            </a:extLst>
          </p:cNvPr>
          <p:cNvSpPr>
            <a:spLocks noGrp="1"/>
          </p:cNvSpPr>
          <p:nvPr>
            <p:ph type="sldNum" sz="quarter" idx="12"/>
          </p:nvPr>
        </p:nvSpPr>
        <p:spPr/>
        <p:txBody>
          <a:bodyPr/>
          <a:lstStyle/>
          <a:p>
            <a:fld id="{A4CC7A81-8EE9-4E06-B3DE-A8A3ED6369C4}" type="slidenum">
              <a:rPr lang="en-US" smtClean="0"/>
              <a:t>‹#›</a:t>
            </a:fld>
            <a:endParaRPr lang="en-US"/>
          </a:p>
        </p:txBody>
      </p:sp>
    </p:spTree>
    <p:extLst>
      <p:ext uri="{BB962C8B-B14F-4D97-AF65-F5344CB8AC3E}">
        <p14:creationId xmlns:p14="http://schemas.microsoft.com/office/powerpoint/2010/main" val="8259266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CC43982-AA5D-4363-B912-27E9D8D1C1D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5FF3030-5E5A-4FBF-9FF4-CC6D6E1B872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B4D3F5-0324-4047-A65C-5CAC4D90ACE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171E2F-3CCB-42F9-AD24-500F32AD07E7}" type="datetimeFigureOut">
              <a:rPr lang="en-US" smtClean="0"/>
              <a:t>11/11/2025</a:t>
            </a:fld>
            <a:endParaRPr lang="en-US"/>
          </a:p>
        </p:txBody>
      </p:sp>
      <p:sp>
        <p:nvSpPr>
          <p:cNvPr id="5" name="Footer Placeholder 4">
            <a:extLst>
              <a:ext uri="{FF2B5EF4-FFF2-40B4-BE49-F238E27FC236}">
                <a16:creationId xmlns:a16="http://schemas.microsoft.com/office/drawing/2014/main" id="{A00B8439-1C6B-4ECA-9A88-D39F2BE42B0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5DD145E-8F8F-4463-BCBF-96DB58E0BC7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CC7A81-8EE9-4E06-B3DE-A8A3ED6369C4}" type="slidenum">
              <a:rPr lang="en-US" smtClean="0"/>
              <a:t>‹#›</a:t>
            </a:fld>
            <a:endParaRPr lang="en-US"/>
          </a:p>
        </p:txBody>
      </p:sp>
    </p:spTree>
    <p:extLst>
      <p:ext uri="{BB962C8B-B14F-4D97-AF65-F5344CB8AC3E}">
        <p14:creationId xmlns:p14="http://schemas.microsoft.com/office/powerpoint/2010/main" val="27394222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6.jpeg"/><Relationship Id="rId5" Type="http://schemas.openxmlformats.org/officeDocument/2006/relationships/image" Target="../media/image15.png"/><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hyperlink" Target="https://www.rhinoshield.com/become-a-dealer" TargetMode="External"/><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hyperlink" Target="https://vimeo.com/manage/videos/703322369"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hyperlink" Target="../Desktop/Laptop%20Presentation%20Revised.exe" TargetMode="External"/><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40.png"/><Relationship Id="rId4" Type="http://schemas.openxmlformats.org/officeDocument/2006/relationships/image" Target="../media/image39.png"/></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40.png"/><Relationship Id="rId4" Type="http://schemas.openxmlformats.org/officeDocument/2006/relationships/image" Target="../media/image39.png"/></Relationships>
</file>

<file path=ppt/slides/_rels/slide2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E4DF6717-CF01-4098-9DA1-DCDAA18010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28"/>
            <a:ext cx="12192000" cy="6857143"/>
          </a:xfrm>
          <a:prstGeom prst="rect">
            <a:avLst/>
          </a:prstGeom>
        </p:spPr>
      </p:pic>
      <p:sp>
        <p:nvSpPr>
          <p:cNvPr id="4" name="TextBox 3">
            <a:extLst>
              <a:ext uri="{FF2B5EF4-FFF2-40B4-BE49-F238E27FC236}">
                <a16:creationId xmlns:a16="http://schemas.microsoft.com/office/drawing/2014/main" id="{487D68B3-42D8-4525-B6C2-237DC46C8B49}"/>
              </a:ext>
            </a:extLst>
          </p:cNvPr>
          <p:cNvSpPr txBox="1"/>
          <p:nvPr/>
        </p:nvSpPr>
        <p:spPr>
          <a:xfrm>
            <a:off x="1888478" y="6272796"/>
            <a:ext cx="6959600" cy="584775"/>
          </a:xfrm>
          <a:prstGeom prst="rect">
            <a:avLst/>
          </a:prstGeom>
          <a:noFill/>
        </p:spPr>
        <p:txBody>
          <a:bodyPr wrap="square" rtlCol="0">
            <a:spAutoFit/>
          </a:bodyPr>
          <a:lstStyle/>
          <a:p>
            <a:r>
              <a:rPr lang="en-US" sz="3200">
                <a:solidFill>
                  <a:srgbClr val="375EAB"/>
                </a:solidFill>
                <a:latin typeface="Poster Gothic ATF Heavy" panose="020B0903030202040204" pitchFamily="34" charset="0"/>
              </a:rPr>
              <a:t>Dealership Opportunity</a:t>
            </a:r>
          </a:p>
        </p:txBody>
      </p:sp>
    </p:spTree>
    <p:extLst>
      <p:ext uri="{BB962C8B-B14F-4D97-AF65-F5344CB8AC3E}">
        <p14:creationId xmlns:p14="http://schemas.microsoft.com/office/powerpoint/2010/main" val="18923077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funnel chart&#10;&#10;Description automatically generated">
            <a:extLst>
              <a:ext uri="{FF2B5EF4-FFF2-40B4-BE49-F238E27FC236}">
                <a16:creationId xmlns:a16="http://schemas.microsoft.com/office/drawing/2014/main" id="{B7C65873-23E8-4AB9-A6F7-48BCD6AD7D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28"/>
            <a:ext cx="12192000" cy="6857143"/>
          </a:xfrm>
          <a:prstGeom prst="rect">
            <a:avLst/>
          </a:prstGeom>
        </p:spPr>
      </p:pic>
      <p:sp>
        <p:nvSpPr>
          <p:cNvPr id="6" name="TextBox 5">
            <a:extLst>
              <a:ext uri="{FF2B5EF4-FFF2-40B4-BE49-F238E27FC236}">
                <a16:creationId xmlns:a16="http://schemas.microsoft.com/office/drawing/2014/main" id="{B3378BDB-FDC9-44A2-9EBC-624DFE93F1C9}"/>
              </a:ext>
            </a:extLst>
          </p:cNvPr>
          <p:cNvSpPr txBox="1"/>
          <p:nvPr/>
        </p:nvSpPr>
        <p:spPr>
          <a:xfrm>
            <a:off x="1312332" y="872066"/>
            <a:ext cx="9287605" cy="923330"/>
          </a:xfrm>
          <a:prstGeom prst="rect">
            <a:avLst/>
          </a:prstGeom>
          <a:noFill/>
        </p:spPr>
        <p:txBody>
          <a:bodyPr wrap="square" rtlCol="0">
            <a:spAutoFit/>
          </a:bodyPr>
          <a:lstStyle/>
          <a:p>
            <a:r>
              <a:rPr lang="en-US" sz="5400">
                <a:solidFill>
                  <a:srgbClr val="375EAB"/>
                </a:solidFill>
                <a:latin typeface="Poster Gothic ATF Heavy" panose="020B0903030202040204" pitchFamily="34" charset="0"/>
              </a:rPr>
              <a:t>Why Rhino Shield?</a:t>
            </a:r>
          </a:p>
        </p:txBody>
      </p:sp>
      <p:sp>
        <p:nvSpPr>
          <p:cNvPr id="11" name="TextBox 10">
            <a:extLst>
              <a:ext uri="{FF2B5EF4-FFF2-40B4-BE49-F238E27FC236}">
                <a16:creationId xmlns:a16="http://schemas.microsoft.com/office/drawing/2014/main" id="{BB228121-80DD-4E03-B489-4F496CF354CE}"/>
              </a:ext>
            </a:extLst>
          </p:cNvPr>
          <p:cNvSpPr txBox="1"/>
          <p:nvPr/>
        </p:nvSpPr>
        <p:spPr>
          <a:xfrm>
            <a:off x="1723400" y="2138527"/>
            <a:ext cx="8745199" cy="1474121"/>
          </a:xfrm>
          <a:prstGeom prst="rect">
            <a:avLst/>
          </a:prstGeom>
          <a:noFill/>
        </p:spPr>
        <p:txBody>
          <a:bodyPr wrap="square" rtlCol="0">
            <a:spAutoFit/>
          </a:bodyPr>
          <a:lstStyle/>
          <a:p>
            <a:pPr algn="ctr">
              <a:lnSpc>
                <a:spcPts val="3700"/>
              </a:lnSpc>
            </a:pPr>
            <a:r>
              <a:rPr lang="en-US" sz="2400">
                <a:solidFill>
                  <a:srgbClr val="375EAB"/>
                </a:solidFill>
                <a:latin typeface="Visby CF" pitchFamily="2" charset="77"/>
              </a:rPr>
              <a:t>For more than two decades, Rhino Shield has become the market leader in ceramic wall coating  business, with tens of thousands of installations across the US and internationally.</a:t>
            </a:r>
          </a:p>
        </p:txBody>
      </p:sp>
      <p:pic>
        <p:nvPicPr>
          <p:cNvPr id="3" name="Picture 2">
            <a:extLst>
              <a:ext uri="{FF2B5EF4-FFF2-40B4-BE49-F238E27FC236}">
                <a16:creationId xmlns:a16="http://schemas.microsoft.com/office/drawing/2014/main" id="{065AD4E1-BE3C-4B28-A080-18079FF4D02B}"/>
              </a:ext>
            </a:extLst>
          </p:cNvPr>
          <p:cNvPicPr>
            <a:picLocks noChangeAspect="1"/>
          </p:cNvPicPr>
          <p:nvPr/>
        </p:nvPicPr>
        <p:blipFill>
          <a:blip r:embed="rId4"/>
          <a:stretch>
            <a:fillRect/>
          </a:stretch>
        </p:blipFill>
        <p:spPr>
          <a:xfrm>
            <a:off x="3781888" y="3923350"/>
            <a:ext cx="4403318" cy="2042119"/>
          </a:xfrm>
          <a:prstGeom prst="rect">
            <a:avLst/>
          </a:prstGeom>
        </p:spPr>
      </p:pic>
      <p:pic>
        <p:nvPicPr>
          <p:cNvPr id="8" name="Picture 7">
            <a:extLst>
              <a:ext uri="{FF2B5EF4-FFF2-40B4-BE49-F238E27FC236}">
                <a16:creationId xmlns:a16="http://schemas.microsoft.com/office/drawing/2014/main" id="{10888627-241D-4A58-B90C-0278EB487BC9}"/>
              </a:ext>
            </a:extLst>
          </p:cNvPr>
          <p:cNvPicPr>
            <a:picLocks noChangeAspect="1"/>
          </p:cNvPicPr>
          <p:nvPr/>
        </p:nvPicPr>
        <p:blipFill rotWithShape="1">
          <a:blip r:embed="rId5"/>
          <a:srcRect r="50000"/>
          <a:stretch/>
        </p:blipFill>
        <p:spPr>
          <a:xfrm>
            <a:off x="0" y="-2"/>
            <a:ext cx="12190476" cy="6857143"/>
          </a:xfrm>
          <a:prstGeom prst="rect">
            <a:avLst/>
          </a:prstGeom>
        </p:spPr>
      </p:pic>
    </p:spTree>
    <p:extLst>
      <p:ext uri="{BB962C8B-B14F-4D97-AF65-F5344CB8AC3E}">
        <p14:creationId xmlns:p14="http://schemas.microsoft.com/office/powerpoint/2010/main" val="33784364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funnel chart&#10;&#10;Description automatically generated">
            <a:extLst>
              <a:ext uri="{FF2B5EF4-FFF2-40B4-BE49-F238E27FC236}">
                <a16:creationId xmlns:a16="http://schemas.microsoft.com/office/drawing/2014/main" id="{B7C65873-23E8-4AB9-A6F7-48BCD6AD7D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28"/>
            <a:ext cx="12192000" cy="6857143"/>
          </a:xfrm>
          <a:prstGeom prst="rect">
            <a:avLst/>
          </a:prstGeom>
        </p:spPr>
      </p:pic>
      <p:sp>
        <p:nvSpPr>
          <p:cNvPr id="6" name="TextBox 5">
            <a:extLst>
              <a:ext uri="{FF2B5EF4-FFF2-40B4-BE49-F238E27FC236}">
                <a16:creationId xmlns:a16="http://schemas.microsoft.com/office/drawing/2014/main" id="{B3378BDB-FDC9-44A2-9EBC-624DFE93F1C9}"/>
              </a:ext>
            </a:extLst>
          </p:cNvPr>
          <p:cNvSpPr txBox="1"/>
          <p:nvPr/>
        </p:nvSpPr>
        <p:spPr>
          <a:xfrm>
            <a:off x="1312332" y="872066"/>
            <a:ext cx="9287605" cy="923330"/>
          </a:xfrm>
          <a:prstGeom prst="rect">
            <a:avLst/>
          </a:prstGeom>
          <a:noFill/>
        </p:spPr>
        <p:txBody>
          <a:bodyPr wrap="square" rtlCol="0">
            <a:spAutoFit/>
          </a:bodyPr>
          <a:lstStyle/>
          <a:p>
            <a:r>
              <a:rPr lang="en-US" sz="5400">
                <a:solidFill>
                  <a:srgbClr val="375EAB"/>
                </a:solidFill>
                <a:latin typeface="Poster Gothic ATF Heavy" panose="020B0903030202040204" pitchFamily="34" charset="0"/>
              </a:rPr>
              <a:t>Why Rhino Shield?</a:t>
            </a:r>
          </a:p>
        </p:txBody>
      </p:sp>
      <p:sp>
        <p:nvSpPr>
          <p:cNvPr id="11" name="TextBox 10">
            <a:extLst>
              <a:ext uri="{FF2B5EF4-FFF2-40B4-BE49-F238E27FC236}">
                <a16:creationId xmlns:a16="http://schemas.microsoft.com/office/drawing/2014/main" id="{BB228121-80DD-4E03-B489-4F496CF354CE}"/>
              </a:ext>
            </a:extLst>
          </p:cNvPr>
          <p:cNvSpPr txBox="1"/>
          <p:nvPr/>
        </p:nvSpPr>
        <p:spPr>
          <a:xfrm>
            <a:off x="1723400" y="2138528"/>
            <a:ext cx="8787761" cy="3352841"/>
          </a:xfrm>
          <a:prstGeom prst="rect">
            <a:avLst/>
          </a:prstGeom>
          <a:noFill/>
        </p:spPr>
        <p:txBody>
          <a:bodyPr wrap="square" rtlCol="0">
            <a:spAutoFit/>
          </a:bodyPr>
          <a:lstStyle/>
          <a:p>
            <a:pPr algn="ctr">
              <a:lnSpc>
                <a:spcPts val="3700"/>
              </a:lnSpc>
            </a:pPr>
            <a:r>
              <a:rPr lang="en-US" sz="2400" b="1">
                <a:solidFill>
                  <a:srgbClr val="375EAB"/>
                </a:solidFill>
                <a:latin typeface="Visby CF" pitchFamily="2" charset="77"/>
              </a:rPr>
              <a:t>TWO Part Coatings System to protect against the elements:</a:t>
            </a:r>
          </a:p>
          <a:p>
            <a:pPr algn="ctr">
              <a:lnSpc>
                <a:spcPts val="3700"/>
              </a:lnSpc>
            </a:pPr>
            <a:r>
              <a:rPr lang="en-US">
                <a:solidFill>
                  <a:srgbClr val="375EAB"/>
                </a:solidFill>
                <a:latin typeface="Visby CF" pitchFamily="2" charset="77"/>
              </a:rPr>
              <a:t>Adhesive Primer Sealer (APS) creates a</a:t>
            </a:r>
          </a:p>
          <a:p>
            <a:pPr algn="ctr">
              <a:lnSpc>
                <a:spcPts val="3700"/>
              </a:lnSpc>
            </a:pPr>
            <a:r>
              <a:rPr lang="en-US">
                <a:solidFill>
                  <a:srgbClr val="375EAB"/>
                </a:solidFill>
                <a:latin typeface="Visby CF" pitchFamily="2" charset="77"/>
              </a:rPr>
              <a:t>moisture proof seal and adheres to most any surface . Our</a:t>
            </a:r>
          </a:p>
          <a:p>
            <a:pPr algn="ctr">
              <a:lnSpc>
                <a:spcPts val="3700"/>
              </a:lnSpc>
            </a:pPr>
            <a:r>
              <a:rPr lang="en-US">
                <a:solidFill>
                  <a:srgbClr val="375EAB"/>
                </a:solidFill>
                <a:latin typeface="Visby CF" pitchFamily="2" charset="77"/>
              </a:rPr>
              <a:t>Durable Finish Coat (DFC) provides UV ray reflection , abrasion, dirt, mildew and mold resistance ,</a:t>
            </a:r>
          </a:p>
          <a:p>
            <a:pPr algn="ctr">
              <a:lnSpc>
                <a:spcPts val="3700"/>
              </a:lnSpc>
            </a:pPr>
            <a:r>
              <a:rPr lang="en-US">
                <a:solidFill>
                  <a:srgbClr val="375EAB"/>
                </a:solidFill>
                <a:latin typeface="Visby CF" pitchFamily="2" charset="77"/>
              </a:rPr>
              <a:t>and outstanding permeability-</a:t>
            </a:r>
          </a:p>
        </p:txBody>
      </p:sp>
      <p:pic>
        <p:nvPicPr>
          <p:cNvPr id="9" name="Picture 8" descr="A picture containing text, antenna&#10;&#10;Description automatically generated">
            <a:extLst>
              <a:ext uri="{FF2B5EF4-FFF2-40B4-BE49-F238E27FC236}">
                <a16:creationId xmlns:a16="http://schemas.microsoft.com/office/drawing/2014/main" id="{32D687A3-ABDB-44C2-BEAB-7884CF5264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12365" y="4326418"/>
            <a:ext cx="635000" cy="631825"/>
          </a:xfrm>
          <a:prstGeom prst="rect">
            <a:avLst/>
          </a:prstGeom>
        </p:spPr>
      </p:pic>
      <p:pic>
        <p:nvPicPr>
          <p:cNvPr id="12" name="Picture 11" descr="Logo, icon&#10;&#10;Description automatically generated">
            <a:extLst>
              <a:ext uri="{FF2B5EF4-FFF2-40B4-BE49-F238E27FC236}">
                <a16:creationId xmlns:a16="http://schemas.microsoft.com/office/drawing/2014/main" id="{C7720643-E313-47FF-A3DA-BE809C48DB7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12332" y="3318773"/>
            <a:ext cx="635033" cy="631857"/>
          </a:xfrm>
          <a:prstGeom prst="rect">
            <a:avLst/>
          </a:prstGeom>
        </p:spPr>
      </p:pic>
      <p:pic>
        <p:nvPicPr>
          <p:cNvPr id="14" name="Picture 13" descr="A picture containing company name&#10;&#10;Description automatically generated">
            <a:extLst>
              <a:ext uri="{FF2B5EF4-FFF2-40B4-BE49-F238E27FC236}">
                <a16:creationId xmlns:a16="http://schemas.microsoft.com/office/drawing/2014/main" id="{F75C3E1E-811A-419F-A3D4-72C86D2AA1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47226" y="2429506"/>
            <a:ext cx="635000" cy="631825"/>
          </a:xfrm>
          <a:prstGeom prst="rect">
            <a:avLst/>
          </a:prstGeom>
        </p:spPr>
      </p:pic>
      <p:pic>
        <p:nvPicPr>
          <p:cNvPr id="4" name="Picture 3">
            <a:extLst>
              <a:ext uri="{FF2B5EF4-FFF2-40B4-BE49-F238E27FC236}">
                <a16:creationId xmlns:a16="http://schemas.microsoft.com/office/drawing/2014/main" id="{14749E96-50F8-47B6-A1B8-638567A66F4E}"/>
              </a:ext>
            </a:extLst>
          </p:cNvPr>
          <p:cNvPicPr>
            <a:picLocks noChangeAspect="1"/>
          </p:cNvPicPr>
          <p:nvPr/>
        </p:nvPicPr>
        <p:blipFill>
          <a:blip r:embed="rId7"/>
          <a:stretch>
            <a:fillRect/>
          </a:stretch>
        </p:blipFill>
        <p:spPr>
          <a:xfrm>
            <a:off x="0" y="292"/>
            <a:ext cx="12192000" cy="6857416"/>
          </a:xfrm>
          <a:prstGeom prst="rect">
            <a:avLst/>
          </a:prstGeom>
        </p:spPr>
      </p:pic>
    </p:spTree>
    <p:extLst>
      <p:ext uri="{BB962C8B-B14F-4D97-AF65-F5344CB8AC3E}">
        <p14:creationId xmlns:p14="http://schemas.microsoft.com/office/powerpoint/2010/main" val="7169250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8B60EA7A-4C2B-9058-316E-5E7EADAB638E}"/>
              </a:ext>
            </a:extLst>
          </p:cNvPr>
          <p:cNvPicPr>
            <a:picLocks noChangeAspect="1"/>
          </p:cNvPicPr>
          <p:nvPr/>
        </p:nvPicPr>
        <p:blipFill>
          <a:blip r:embed="rId2"/>
          <a:stretch>
            <a:fillRect/>
          </a:stretch>
        </p:blipFill>
        <p:spPr>
          <a:xfrm>
            <a:off x="0" y="18421"/>
            <a:ext cx="12192000" cy="6821157"/>
          </a:xfrm>
          <a:prstGeom prst="rect">
            <a:avLst/>
          </a:prstGeom>
        </p:spPr>
      </p:pic>
    </p:spTree>
    <p:extLst>
      <p:ext uri="{BB962C8B-B14F-4D97-AF65-F5344CB8AC3E}">
        <p14:creationId xmlns:p14="http://schemas.microsoft.com/office/powerpoint/2010/main" val="24544275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43E06E4-BBDC-432C-8712-A70515E8D318}"/>
              </a:ext>
            </a:extLst>
          </p:cNvPr>
          <p:cNvPicPr>
            <a:picLocks noChangeAspect="1"/>
          </p:cNvPicPr>
          <p:nvPr/>
        </p:nvPicPr>
        <p:blipFill>
          <a:blip r:embed="rId2"/>
          <a:stretch>
            <a:fillRect/>
          </a:stretch>
        </p:blipFill>
        <p:spPr>
          <a:xfrm>
            <a:off x="2070" y="0"/>
            <a:ext cx="12187860" cy="6858000"/>
          </a:xfrm>
          <a:prstGeom prst="rect">
            <a:avLst/>
          </a:prstGeom>
        </p:spPr>
      </p:pic>
    </p:spTree>
    <p:extLst>
      <p:ext uri="{BB962C8B-B14F-4D97-AF65-F5344CB8AC3E}">
        <p14:creationId xmlns:p14="http://schemas.microsoft.com/office/powerpoint/2010/main" val="3189320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D3E0381-DACD-3B73-AAA9-A1BF5D3ED58A}"/>
              </a:ext>
            </a:extLst>
          </p:cNvPr>
          <p:cNvPicPr>
            <a:picLocks noChangeAspect="1"/>
          </p:cNvPicPr>
          <p:nvPr/>
        </p:nvPicPr>
        <p:blipFill>
          <a:blip r:embed="rId2"/>
          <a:stretch>
            <a:fillRect/>
          </a:stretch>
        </p:blipFill>
        <p:spPr>
          <a:xfrm>
            <a:off x="0" y="0"/>
            <a:ext cx="11014079" cy="6858000"/>
          </a:xfrm>
          <a:prstGeom prst="rect">
            <a:avLst/>
          </a:prstGeom>
        </p:spPr>
      </p:pic>
    </p:spTree>
    <p:extLst>
      <p:ext uri="{BB962C8B-B14F-4D97-AF65-F5344CB8AC3E}">
        <p14:creationId xmlns:p14="http://schemas.microsoft.com/office/powerpoint/2010/main" val="10799235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3C025AB-FCFC-8997-B31C-C08D36712C13}"/>
              </a:ext>
            </a:extLst>
          </p:cNvPr>
          <p:cNvPicPr>
            <a:picLocks noChangeAspect="1"/>
          </p:cNvPicPr>
          <p:nvPr/>
        </p:nvPicPr>
        <p:blipFill>
          <a:blip r:embed="rId2"/>
          <a:stretch>
            <a:fillRect/>
          </a:stretch>
        </p:blipFill>
        <p:spPr>
          <a:xfrm>
            <a:off x="0" y="12252"/>
            <a:ext cx="12192000" cy="6833495"/>
          </a:xfrm>
          <a:prstGeom prst="rect">
            <a:avLst/>
          </a:prstGeom>
        </p:spPr>
      </p:pic>
    </p:spTree>
    <p:extLst>
      <p:ext uri="{BB962C8B-B14F-4D97-AF65-F5344CB8AC3E}">
        <p14:creationId xmlns:p14="http://schemas.microsoft.com/office/powerpoint/2010/main" val="24523291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ABE3F09-FC7E-2CE4-FF68-A3968FF643E9}"/>
              </a:ext>
            </a:extLst>
          </p:cNvPr>
          <p:cNvPicPr>
            <a:picLocks noChangeAspect="1"/>
          </p:cNvPicPr>
          <p:nvPr/>
        </p:nvPicPr>
        <p:blipFill>
          <a:blip r:embed="rId2"/>
          <a:stretch>
            <a:fillRect/>
          </a:stretch>
        </p:blipFill>
        <p:spPr>
          <a:xfrm>
            <a:off x="0" y="9634"/>
            <a:ext cx="12192000" cy="6838731"/>
          </a:xfrm>
          <a:prstGeom prst="rect">
            <a:avLst/>
          </a:prstGeom>
        </p:spPr>
      </p:pic>
    </p:spTree>
    <p:extLst>
      <p:ext uri="{BB962C8B-B14F-4D97-AF65-F5344CB8AC3E}">
        <p14:creationId xmlns:p14="http://schemas.microsoft.com/office/powerpoint/2010/main" val="19150677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funnel chart&#10;&#10;Description automatically generated">
            <a:extLst>
              <a:ext uri="{FF2B5EF4-FFF2-40B4-BE49-F238E27FC236}">
                <a16:creationId xmlns:a16="http://schemas.microsoft.com/office/drawing/2014/main" id="{B7C65873-23E8-4AB9-A6F7-48BCD6AD7D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28"/>
            <a:ext cx="12192000" cy="6857143"/>
          </a:xfrm>
          <a:prstGeom prst="rect">
            <a:avLst/>
          </a:prstGeom>
        </p:spPr>
      </p:pic>
      <p:sp>
        <p:nvSpPr>
          <p:cNvPr id="6" name="TextBox 5">
            <a:extLst>
              <a:ext uri="{FF2B5EF4-FFF2-40B4-BE49-F238E27FC236}">
                <a16:creationId xmlns:a16="http://schemas.microsoft.com/office/drawing/2014/main" id="{B3378BDB-FDC9-44A2-9EBC-624DFE93F1C9}"/>
              </a:ext>
            </a:extLst>
          </p:cNvPr>
          <p:cNvSpPr txBox="1"/>
          <p:nvPr/>
        </p:nvSpPr>
        <p:spPr>
          <a:xfrm>
            <a:off x="1312332" y="872066"/>
            <a:ext cx="10459458" cy="923330"/>
          </a:xfrm>
          <a:prstGeom prst="rect">
            <a:avLst/>
          </a:prstGeom>
          <a:noFill/>
        </p:spPr>
        <p:txBody>
          <a:bodyPr wrap="square" rtlCol="0">
            <a:spAutoFit/>
          </a:bodyPr>
          <a:lstStyle/>
          <a:p>
            <a:r>
              <a:rPr lang="en-US" sz="5400">
                <a:solidFill>
                  <a:srgbClr val="375EAB"/>
                </a:solidFill>
                <a:latin typeface="Poster Gothic ATF Heavy" panose="020B0903030202040204" pitchFamily="34" charset="0"/>
              </a:rPr>
              <a:t>Unique Selling proposition</a:t>
            </a:r>
          </a:p>
        </p:txBody>
      </p:sp>
      <p:sp>
        <p:nvSpPr>
          <p:cNvPr id="11" name="TextBox 10">
            <a:extLst>
              <a:ext uri="{FF2B5EF4-FFF2-40B4-BE49-F238E27FC236}">
                <a16:creationId xmlns:a16="http://schemas.microsoft.com/office/drawing/2014/main" id="{BB228121-80DD-4E03-B489-4F496CF354CE}"/>
              </a:ext>
            </a:extLst>
          </p:cNvPr>
          <p:cNvSpPr txBox="1"/>
          <p:nvPr/>
        </p:nvSpPr>
        <p:spPr>
          <a:xfrm>
            <a:off x="4525785" y="2133270"/>
            <a:ext cx="7246005" cy="3372077"/>
          </a:xfrm>
          <a:prstGeom prst="rect">
            <a:avLst/>
          </a:prstGeom>
          <a:noFill/>
        </p:spPr>
        <p:txBody>
          <a:bodyPr wrap="square" rtlCol="0">
            <a:spAutoFit/>
          </a:bodyPr>
          <a:lstStyle/>
          <a:p>
            <a:pPr algn="ctr">
              <a:lnSpc>
                <a:spcPts val="3700"/>
              </a:lnSpc>
            </a:pPr>
            <a:r>
              <a:rPr lang="en-US" sz="2400">
                <a:solidFill>
                  <a:srgbClr val="375EAB"/>
                </a:solidFill>
                <a:latin typeface="Visby CF" pitchFamily="2" charset="77"/>
              </a:rPr>
              <a:t>In a sea of painters, stand out with </a:t>
            </a:r>
            <a:r>
              <a:rPr lang="en-US" sz="2400" b="1">
                <a:solidFill>
                  <a:srgbClr val="375EAB"/>
                </a:solidFill>
                <a:latin typeface="Visby CF" pitchFamily="2" charset="77"/>
              </a:rPr>
              <a:t>Rhino Shield</a:t>
            </a:r>
          </a:p>
          <a:p>
            <a:pPr algn="ctr">
              <a:lnSpc>
                <a:spcPts val="3700"/>
              </a:lnSpc>
            </a:pPr>
            <a:r>
              <a:rPr lang="en-US" sz="2400">
                <a:solidFill>
                  <a:srgbClr val="375EAB"/>
                </a:solidFill>
                <a:latin typeface="Visby CF" pitchFamily="2" charset="77"/>
              </a:rPr>
              <a:t>Anyone can paint a house. Only </a:t>
            </a:r>
            <a:r>
              <a:rPr lang="en-US" sz="2400" b="1">
                <a:solidFill>
                  <a:srgbClr val="375EAB"/>
                </a:solidFill>
                <a:latin typeface="Visby CF" pitchFamily="2" charset="77"/>
              </a:rPr>
              <a:t>Rhino Shield </a:t>
            </a:r>
            <a:r>
              <a:rPr lang="en-US" sz="2400">
                <a:solidFill>
                  <a:srgbClr val="375EAB"/>
                </a:solidFill>
                <a:latin typeface="Visby CF" pitchFamily="2" charset="77"/>
              </a:rPr>
              <a:t>Authorized Dealers can </a:t>
            </a:r>
            <a:r>
              <a:rPr lang="en-US" sz="2400" b="1">
                <a:solidFill>
                  <a:srgbClr val="375EAB"/>
                </a:solidFill>
                <a:latin typeface="Visby CF" pitchFamily="2" charset="77"/>
              </a:rPr>
              <a:t>Shield </a:t>
            </a:r>
            <a:r>
              <a:rPr lang="en-US" sz="2400">
                <a:solidFill>
                  <a:srgbClr val="375EAB"/>
                </a:solidFill>
                <a:latin typeface="Visby CF" pitchFamily="2" charset="77"/>
              </a:rPr>
              <a:t>your home.</a:t>
            </a:r>
          </a:p>
          <a:p>
            <a:pPr algn="ctr">
              <a:lnSpc>
                <a:spcPts val="3700"/>
              </a:lnSpc>
            </a:pPr>
            <a:r>
              <a:rPr lang="en-US" sz="2400">
                <a:solidFill>
                  <a:srgbClr val="375EAB"/>
                </a:solidFill>
                <a:latin typeface="Visby CF" pitchFamily="2" charset="77"/>
              </a:rPr>
              <a:t>You can bring a National, Branded Coatings Solution to your customers. As the Local Dealer, you stand with your customer, and we stand behind the product.</a:t>
            </a:r>
          </a:p>
        </p:txBody>
      </p:sp>
      <p:pic>
        <p:nvPicPr>
          <p:cNvPr id="12" name="Picture 11" descr="A picture containing logo&#10;&#10;Description automatically generated">
            <a:extLst>
              <a:ext uri="{FF2B5EF4-FFF2-40B4-BE49-F238E27FC236}">
                <a16:creationId xmlns:a16="http://schemas.microsoft.com/office/drawing/2014/main" id="{E6097F75-2DEF-4100-8490-DD87836A24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4703" y="1795396"/>
            <a:ext cx="3904068" cy="3904068"/>
          </a:xfrm>
          <a:prstGeom prst="rect">
            <a:avLst/>
          </a:prstGeom>
        </p:spPr>
      </p:pic>
    </p:spTree>
    <p:extLst>
      <p:ext uri="{BB962C8B-B14F-4D97-AF65-F5344CB8AC3E}">
        <p14:creationId xmlns:p14="http://schemas.microsoft.com/office/powerpoint/2010/main" val="29358496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funnel chart&#10;&#10;Description automatically generated">
            <a:extLst>
              <a:ext uri="{FF2B5EF4-FFF2-40B4-BE49-F238E27FC236}">
                <a16:creationId xmlns:a16="http://schemas.microsoft.com/office/drawing/2014/main" id="{18C060A9-87BC-4644-8367-754C2D64DA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28"/>
            <a:ext cx="12192000" cy="6857143"/>
          </a:xfrm>
          <a:prstGeom prst="rect">
            <a:avLst/>
          </a:prstGeom>
        </p:spPr>
      </p:pic>
      <p:sp>
        <p:nvSpPr>
          <p:cNvPr id="12" name="TextBox 11">
            <a:extLst>
              <a:ext uri="{FF2B5EF4-FFF2-40B4-BE49-F238E27FC236}">
                <a16:creationId xmlns:a16="http://schemas.microsoft.com/office/drawing/2014/main" id="{2C2CFB73-F59B-4AAF-9C32-D3B2C49CE135}"/>
              </a:ext>
            </a:extLst>
          </p:cNvPr>
          <p:cNvSpPr txBox="1"/>
          <p:nvPr/>
        </p:nvSpPr>
        <p:spPr>
          <a:xfrm>
            <a:off x="1312332" y="872066"/>
            <a:ext cx="10512724" cy="923330"/>
          </a:xfrm>
          <a:prstGeom prst="rect">
            <a:avLst/>
          </a:prstGeom>
          <a:noFill/>
        </p:spPr>
        <p:txBody>
          <a:bodyPr wrap="square" rtlCol="0">
            <a:spAutoFit/>
          </a:bodyPr>
          <a:lstStyle/>
          <a:p>
            <a:r>
              <a:rPr lang="en-US" sz="5400">
                <a:solidFill>
                  <a:srgbClr val="375EAB"/>
                </a:solidFill>
                <a:latin typeface="Poster Gothic ATF Heavy" panose="020B0903030202040204" pitchFamily="34" charset="0"/>
              </a:rPr>
              <a:t>Training</a:t>
            </a:r>
          </a:p>
        </p:txBody>
      </p:sp>
      <p:sp>
        <p:nvSpPr>
          <p:cNvPr id="16" name="TextBox 15">
            <a:extLst>
              <a:ext uri="{FF2B5EF4-FFF2-40B4-BE49-F238E27FC236}">
                <a16:creationId xmlns:a16="http://schemas.microsoft.com/office/drawing/2014/main" id="{578922BA-267E-4493-9085-355F0BF51315}"/>
              </a:ext>
            </a:extLst>
          </p:cNvPr>
          <p:cNvSpPr txBox="1"/>
          <p:nvPr/>
        </p:nvSpPr>
        <p:spPr>
          <a:xfrm>
            <a:off x="4783016" y="2027246"/>
            <a:ext cx="6603260" cy="3382464"/>
          </a:xfrm>
          <a:prstGeom prst="rect">
            <a:avLst/>
          </a:prstGeom>
          <a:noFill/>
        </p:spPr>
        <p:txBody>
          <a:bodyPr wrap="square">
            <a:spAutoFit/>
          </a:bodyPr>
          <a:lstStyle/>
          <a:p>
            <a:pPr>
              <a:lnSpc>
                <a:spcPct val="90000"/>
              </a:lnSpc>
              <a:spcBef>
                <a:spcPts val="1000"/>
              </a:spcBef>
            </a:pPr>
            <a:r>
              <a:rPr lang="en-US" sz="2800" b="1">
                <a:solidFill>
                  <a:srgbClr val="375EAB"/>
                </a:solidFill>
                <a:latin typeface="Visby CF" pitchFamily="2" charset="77"/>
              </a:rPr>
              <a:t>AmCoat provides its’ Dealers with robust Training Support including:</a:t>
            </a:r>
          </a:p>
          <a:p>
            <a:pPr>
              <a:lnSpc>
                <a:spcPct val="90000"/>
              </a:lnSpc>
              <a:spcBef>
                <a:spcPts val="1000"/>
              </a:spcBef>
            </a:pPr>
            <a:endParaRPr lang="en-US" sz="700" b="1">
              <a:solidFill>
                <a:srgbClr val="375EAB"/>
              </a:solidFill>
              <a:latin typeface="Visby CF" pitchFamily="2" charset="77"/>
            </a:endParaRPr>
          </a:p>
          <a:p>
            <a:pPr marL="342900" indent="-342900">
              <a:lnSpc>
                <a:spcPct val="90000"/>
              </a:lnSpc>
              <a:spcBef>
                <a:spcPts val="1000"/>
              </a:spcBef>
              <a:buFont typeface="Arial" panose="020B0604020202020204" pitchFamily="34" charset="0"/>
              <a:buChar char="•"/>
            </a:pPr>
            <a:r>
              <a:rPr lang="en-US" sz="2400">
                <a:solidFill>
                  <a:srgbClr val="375EAB"/>
                </a:solidFill>
                <a:latin typeface="Visby CF" pitchFamily="2" charset="77"/>
              </a:rPr>
              <a:t>Marketing Training &amp; Support</a:t>
            </a:r>
          </a:p>
          <a:p>
            <a:pPr marL="342900" indent="-342900">
              <a:lnSpc>
                <a:spcPct val="90000"/>
              </a:lnSpc>
              <a:spcBef>
                <a:spcPts val="1000"/>
              </a:spcBef>
              <a:buFont typeface="Arial" panose="020B0604020202020204" pitchFamily="34" charset="0"/>
              <a:buChar char="•"/>
            </a:pPr>
            <a:r>
              <a:rPr lang="en-US" sz="2400">
                <a:solidFill>
                  <a:srgbClr val="375EAB"/>
                </a:solidFill>
                <a:latin typeface="Visby CF" pitchFamily="2" charset="77"/>
              </a:rPr>
              <a:t>Sales Training &amp; Support</a:t>
            </a:r>
          </a:p>
          <a:p>
            <a:pPr marL="342900" indent="-342900">
              <a:lnSpc>
                <a:spcPct val="90000"/>
              </a:lnSpc>
              <a:spcBef>
                <a:spcPts val="1000"/>
              </a:spcBef>
              <a:buFont typeface="Arial" panose="020B0604020202020204" pitchFamily="34" charset="0"/>
              <a:buChar char="•"/>
            </a:pPr>
            <a:r>
              <a:rPr lang="en-US" sz="2400">
                <a:solidFill>
                  <a:srgbClr val="375EAB"/>
                </a:solidFill>
                <a:latin typeface="Visby CF" pitchFamily="2" charset="77"/>
              </a:rPr>
              <a:t>Installation and Technical Training</a:t>
            </a:r>
          </a:p>
          <a:p>
            <a:pPr marL="342900" indent="-342900">
              <a:lnSpc>
                <a:spcPct val="90000"/>
              </a:lnSpc>
              <a:spcBef>
                <a:spcPts val="1000"/>
              </a:spcBef>
              <a:buFont typeface="Arial" panose="020B0604020202020204" pitchFamily="34" charset="0"/>
              <a:buChar char="•"/>
            </a:pPr>
            <a:r>
              <a:rPr lang="en-US" sz="2400">
                <a:solidFill>
                  <a:srgbClr val="375EAB"/>
                </a:solidFill>
                <a:latin typeface="Visby CF" pitchFamily="2" charset="77"/>
              </a:rPr>
              <a:t>On-Going Support</a:t>
            </a:r>
          </a:p>
          <a:p>
            <a:pPr marL="342900" indent="-342900">
              <a:lnSpc>
                <a:spcPct val="90000"/>
              </a:lnSpc>
              <a:spcBef>
                <a:spcPts val="1000"/>
              </a:spcBef>
              <a:buFont typeface="Arial" panose="020B0604020202020204" pitchFamily="34" charset="0"/>
              <a:buChar char="•"/>
            </a:pPr>
            <a:r>
              <a:rPr lang="en-US" sz="2400">
                <a:solidFill>
                  <a:srgbClr val="375EAB"/>
                </a:solidFill>
                <a:latin typeface="Visby CF" pitchFamily="2" charset="77"/>
              </a:rPr>
              <a:t>National Dealership Meeting</a:t>
            </a:r>
          </a:p>
        </p:txBody>
      </p:sp>
      <p:pic>
        <p:nvPicPr>
          <p:cNvPr id="3" name="Picture 2" descr="A picture containing text, indoor&#10;&#10;Description automatically generated">
            <a:extLst>
              <a:ext uri="{FF2B5EF4-FFF2-40B4-BE49-F238E27FC236}">
                <a16:creationId xmlns:a16="http://schemas.microsoft.com/office/drawing/2014/main" id="{B5EBA694-09D4-4FD8-B13A-E4DF9588A3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45527" y="2303200"/>
            <a:ext cx="4759848" cy="3569886"/>
          </a:xfrm>
          <a:prstGeom prst="rect">
            <a:avLst/>
          </a:prstGeom>
        </p:spPr>
      </p:pic>
      <p:sp>
        <p:nvSpPr>
          <p:cNvPr id="13" name="TextBox 12">
            <a:extLst>
              <a:ext uri="{FF2B5EF4-FFF2-40B4-BE49-F238E27FC236}">
                <a16:creationId xmlns:a16="http://schemas.microsoft.com/office/drawing/2014/main" id="{5272C9AD-249A-49CA-B6AD-132163FE472A}"/>
              </a:ext>
            </a:extLst>
          </p:cNvPr>
          <p:cNvSpPr txBox="1"/>
          <p:nvPr/>
        </p:nvSpPr>
        <p:spPr>
          <a:xfrm>
            <a:off x="4019341" y="5690468"/>
            <a:ext cx="6164662" cy="590931"/>
          </a:xfrm>
          <a:prstGeom prst="rect">
            <a:avLst/>
          </a:prstGeom>
          <a:noFill/>
        </p:spPr>
        <p:txBody>
          <a:bodyPr wrap="square">
            <a:spAutoFit/>
          </a:bodyPr>
          <a:lstStyle/>
          <a:p>
            <a:pPr>
              <a:lnSpc>
                <a:spcPct val="90000"/>
              </a:lnSpc>
              <a:spcBef>
                <a:spcPts val="1000"/>
              </a:spcBef>
            </a:pPr>
            <a:r>
              <a:rPr lang="en-US" sz="1800" i="1">
                <a:solidFill>
                  <a:srgbClr val="375EAB"/>
                </a:solidFill>
                <a:latin typeface="Visby CF" pitchFamily="2" charset="77"/>
              </a:rPr>
              <a:t>*CEO Terry Andre addresses Dealer Owners at the 2022 National Dealer Meeting</a:t>
            </a:r>
          </a:p>
        </p:txBody>
      </p:sp>
    </p:spTree>
    <p:extLst>
      <p:ext uri="{BB962C8B-B14F-4D97-AF65-F5344CB8AC3E}">
        <p14:creationId xmlns:p14="http://schemas.microsoft.com/office/powerpoint/2010/main" val="31790627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funnel chart&#10;&#10;Description automatically generated">
            <a:extLst>
              <a:ext uri="{FF2B5EF4-FFF2-40B4-BE49-F238E27FC236}">
                <a16:creationId xmlns:a16="http://schemas.microsoft.com/office/drawing/2014/main" id="{18C060A9-87BC-4644-8367-754C2D64DA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28"/>
            <a:ext cx="12192000" cy="6857143"/>
          </a:xfrm>
          <a:prstGeom prst="rect">
            <a:avLst/>
          </a:prstGeom>
        </p:spPr>
      </p:pic>
      <p:sp>
        <p:nvSpPr>
          <p:cNvPr id="12" name="TextBox 11">
            <a:extLst>
              <a:ext uri="{FF2B5EF4-FFF2-40B4-BE49-F238E27FC236}">
                <a16:creationId xmlns:a16="http://schemas.microsoft.com/office/drawing/2014/main" id="{2C2CFB73-F59B-4AAF-9C32-D3B2C49CE135}"/>
              </a:ext>
            </a:extLst>
          </p:cNvPr>
          <p:cNvSpPr txBox="1"/>
          <p:nvPr/>
        </p:nvSpPr>
        <p:spPr>
          <a:xfrm>
            <a:off x="1312332" y="872066"/>
            <a:ext cx="10512724" cy="923330"/>
          </a:xfrm>
          <a:prstGeom prst="rect">
            <a:avLst/>
          </a:prstGeom>
          <a:noFill/>
        </p:spPr>
        <p:txBody>
          <a:bodyPr wrap="square" rtlCol="0">
            <a:spAutoFit/>
          </a:bodyPr>
          <a:lstStyle/>
          <a:p>
            <a:r>
              <a:rPr lang="en-US" sz="5400">
                <a:solidFill>
                  <a:srgbClr val="375EAB"/>
                </a:solidFill>
                <a:latin typeface="Poster Gothic ATF Heavy" panose="020B0903030202040204" pitchFamily="34" charset="0"/>
              </a:rPr>
              <a:t>Marketing Support</a:t>
            </a:r>
          </a:p>
        </p:txBody>
      </p:sp>
      <p:pic>
        <p:nvPicPr>
          <p:cNvPr id="14" name="Picture 13" descr="A picture containing graphical user interface&#10;&#10;Description automatically generated">
            <a:extLst>
              <a:ext uri="{FF2B5EF4-FFF2-40B4-BE49-F238E27FC236}">
                <a16:creationId xmlns:a16="http://schemas.microsoft.com/office/drawing/2014/main" id="{3B8DEEBC-8CDC-43E3-9CE4-B25B315BBB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0223" y="1218861"/>
            <a:ext cx="7010400" cy="5257800"/>
          </a:xfrm>
          <a:prstGeom prst="rect">
            <a:avLst/>
          </a:prstGeom>
        </p:spPr>
      </p:pic>
      <p:sp>
        <p:nvSpPr>
          <p:cNvPr id="16" name="TextBox 15">
            <a:extLst>
              <a:ext uri="{FF2B5EF4-FFF2-40B4-BE49-F238E27FC236}">
                <a16:creationId xmlns:a16="http://schemas.microsoft.com/office/drawing/2014/main" id="{578922BA-267E-4493-9085-355F0BF51315}"/>
              </a:ext>
            </a:extLst>
          </p:cNvPr>
          <p:cNvSpPr txBox="1"/>
          <p:nvPr/>
        </p:nvSpPr>
        <p:spPr>
          <a:xfrm>
            <a:off x="7159877" y="2027246"/>
            <a:ext cx="4256543" cy="2090829"/>
          </a:xfrm>
          <a:prstGeom prst="rect">
            <a:avLst/>
          </a:prstGeom>
          <a:noFill/>
        </p:spPr>
        <p:txBody>
          <a:bodyPr wrap="square">
            <a:spAutoFit/>
          </a:bodyPr>
          <a:lstStyle/>
          <a:p>
            <a:pPr>
              <a:lnSpc>
                <a:spcPct val="90000"/>
              </a:lnSpc>
              <a:spcBef>
                <a:spcPts val="1000"/>
              </a:spcBef>
            </a:pPr>
            <a:r>
              <a:rPr lang="en-US" sz="1400" b="1">
                <a:solidFill>
                  <a:srgbClr val="375EAB"/>
                </a:solidFill>
                <a:latin typeface="Visby CF" pitchFamily="2" charset="77"/>
              </a:rPr>
              <a:t>AmCoat provides its’ Dealers with robust Marketing Support including:</a:t>
            </a:r>
          </a:p>
          <a:p>
            <a:pPr marL="342900" indent="-342900">
              <a:lnSpc>
                <a:spcPct val="90000"/>
              </a:lnSpc>
              <a:spcBef>
                <a:spcPts val="1000"/>
              </a:spcBef>
              <a:buFont typeface="Arial" panose="020B0604020202020204" pitchFamily="34" charset="0"/>
              <a:buChar char="•"/>
            </a:pPr>
            <a:r>
              <a:rPr lang="en-US" sz="1400">
                <a:solidFill>
                  <a:srgbClr val="375EAB"/>
                </a:solidFill>
                <a:latin typeface="Visby CF" pitchFamily="2" charset="77"/>
              </a:rPr>
              <a:t>Customer Testimonial Videos</a:t>
            </a:r>
          </a:p>
          <a:p>
            <a:pPr marL="342900" indent="-342900">
              <a:lnSpc>
                <a:spcPct val="90000"/>
              </a:lnSpc>
              <a:spcBef>
                <a:spcPts val="1000"/>
              </a:spcBef>
              <a:buFont typeface="Arial" panose="020B0604020202020204" pitchFamily="34" charset="0"/>
              <a:buChar char="•"/>
            </a:pPr>
            <a:r>
              <a:rPr lang="en-US" sz="1400">
                <a:solidFill>
                  <a:srgbClr val="375EAB"/>
                </a:solidFill>
                <a:latin typeface="Visby CF" pitchFamily="2" charset="77"/>
              </a:rPr>
              <a:t>Brochures</a:t>
            </a:r>
          </a:p>
          <a:p>
            <a:pPr marL="342900" indent="-342900">
              <a:lnSpc>
                <a:spcPct val="90000"/>
              </a:lnSpc>
              <a:spcBef>
                <a:spcPts val="1000"/>
              </a:spcBef>
              <a:buFont typeface="Arial" panose="020B0604020202020204" pitchFamily="34" charset="0"/>
              <a:buChar char="•"/>
            </a:pPr>
            <a:r>
              <a:rPr lang="en-US" sz="1400">
                <a:solidFill>
                  <a:srgbClr val="375EAB"/>
                </a:solidFill>
                <a:latin typeface="Visby CF" pitchFamily="2" charset="77"/>
              </a:rPr>
              <a:t>Product Samples</a:t>
            </a:r>
          </a:p>
          <a:p>
            <a:pPr marL="342900" indent="-342900">
              <a:lnSpc>
                <a:spcPct val="90000"/>
              </a:lnSpc>
              <a:spcBef>
                <a:spcPts val="1000"/>
              </a:spcBef>
              <a:buFont typeface="Arial" panose="020B0604020202020204" pitchFamily="34" charset="0"/>
              <a:buChar char="•"/>
            </a:pPr>
            <a:r>
              <a:rPr lang="en-US" sz="1400">
                <a:solidFill>
                  <a:srgbClr val="375EAB"/>
                </a:solidFill>
                <a:latin typeface="Visby CF" pitchFamily="2" charset="77"/>
              </a:rPr>
              <a:t>Sample TV and Radio Spots</a:t>
            </a:r>
          </a:p>
          <a:p>
            <a:pPr marL="342900" indent="-342900">
              <a:lnSpc>
                <a:spcPct val="90000"/>
              </a:lnSpc>
              <a:spcBef>
                <a:spcPts val="1000"/>
              </a:spcBef>
              <a:buFont typeface="Arial" panose="020B0604020202020204" pitchFamily="34" charset="0"/>
              <a:buChar char="•"/>
            </a:pPr>
            <a:r>
              <a:rPr lang="en-US" sz="1400">
                <a:solidFill>
                  <a:srgbClr val="375EAB"/>
                </a:solidFill>
                <a:latin typeface="Visby CF" pitchFamily="2" charset="77"/>
              </a:rPr>
              <a:t>Print Ad Examples</a:t>
            </a:r>
          </a:p>
        </p:txBody>
      </p:sp>
      <p:pic>
        <p:nvPicPr>
          <p:cNvPr id="20" name="Picture 19" descr="Graphical user interface, application&#10;&#10;Description automatically generated">
            <a:extLst>
              <a:ext uri="{FF2B5EF4-FFF2-40B4-BE49-F238E27FC236}">
                <a16:creationId xmlns:a16="http://schemas.microsoft.com/office/drawing/2014/main" id="{3A6A0242-98AD-4A7E-942C-26065262313A}"/>
              </a:ext>
            </a:extLst>
          </p:cNvPr>
          <p:cNvPicPr>
            <a:picLocks noChangeAspect="1"/>
          </p:cNvPicPr>
          <p:nvPr/>
        </p:nvPicPr>
        <p:blipFill rotWithShape="1">
          <a:blip r:embed="rId5">
            <a:extLst>
              <a:ext uri="{28A0092B-C50C-407E-A947-70E740481C1C}">
                <a14:useLocalDpi xmlns:a14="http://schemas.microsoft.com/office/drawing/2010/main" val="0"/>
              </a:ext>
            </a:extLst>
          </a:blip>
          <a:srcRect r="50000"/>
          <a:stretch/>
        </p:blipFill>
        <p:spPr>
          <a:xfrm>
            <a:off x="9143334" y="3870451"/>
            <a:ext cx="1215955" cy="1891086"/>
          </a:xfrm>
          <a:prstGeom prst="rect">
            <a:avLst/>
          </a:prstGeom>
        </p:spPr>
      </p:pic>
      <p:pic>
        <p:nvPicPr>
          <p:cNvPr id="22" name="Picture 21" descr="Diagram&#10;&#10;Description automatically generated">
            <a:extLst>
              <a:ext uri="{FF2B5EF4-FFF2-40B4-BE49-F238E27FC236}">
                <a16:creationId xmlns:a16="http://schemas.microsoft.com/office/drawing/2014/main" id="{16FB7A4B-A956-4F8E-8182-8D5390641D5B}"/>
              </a:ext>
            </a:extLst>
          </p:cNvPr>
          <p:cNvPicPr>
            <a:picLocks noChangeAspect="1"/>
          </p:cNvPicPr>
          <p:nvPr/>
        </p:nvPicPr>
        <p:blipFill rotWithShape="1">
          <a:blip r:embed="rId6">
            <a:extLst>
              <a:ext uri="{28A0092B-C50C-407E-A947-70E740481C1C}">
                <a14:useLocalDpi xmlns:a14="http://schemas.microsoft.com/office/drawing/2010/main" val="0"/>
              </a:ext>
            </a:extLst>
          </a:blip>
          <a:srcRect l="48761"/>
          <a:stretch/>
        </p:blipFill>
        <p:spPr>
          <a:xfrm>
            <a:off x="10040645" y="3030018"/>
            <a:ext cx="1284423" cy="1635486"/>
          </a:xfrm>
          <a:prstGeom prst="rect">
            <a:avLst/>
          </a:prstGeom>
        </p:spPr>
      </p:pic>
      <p:pic>
        <p:nvPicPr>
          <p:cNvPr id="24" name="Picture 23" descr="Graphical user interface, application&#10;&#10;Description automatically generated">
            <a:extLst>
              <a:ext uri="{FF2B5EF4-FFF2-40B4-BE49-F238E27FC236}">
                <a16:creationId xmlns:a16="http://schemas.microsoft.com/office/drawing/2014/main" id="{EA41A440-EAB6-456E-BCBF-F7D21E657117}"/>
              </a:ext>
            </a:extLst>
          </p:cNvPr>
          <p:cNvPicPr>
            <a:picLocks noChangeAspect="1"/>
          </p:cNvPicPr>
          <p:nvPr/>
        </p:nvPicPr>
        <p:blipFill rotWithShape="1">
          <a:blip r:embed="rId5">
            <a:extLst>
              <a:ext uri="{28A0092B-C50C-407E-A947-70E740481C1C}">
                <a14:useLocalDpi xmlns:a14="http://schemas.microsoft.com/office/drawing/2010/main" val="0"/>
              </a:ext>
            </a:extLst>
          </a:blip>
          <a:srcRect l="50000"/>
          <a:stretch/>
        </p:blipFill>
        <p:spPr>
          <a:xfrm>
            <a:off x="7889290" y="4409235"/>
            <a:ext cx="1284423" cy="1997569"/>
          </a:xfrm>
          <a:prstGeom prst="rect">
            <a:avLst/>
          </a:prstGeom>
        </p:spPr>
      </p:pic>
    </p:spTree>
    <p:extLst>
      <p:ext uri="{BB962C8B-B14F-4D97-AF65-F5344CB8AC3E}">
        <p14:creationId xmlns:p14="http://schemas.microsoft.com/office/powerpoint/2010/main" val="7855863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funnel chart&#10;&#10;Description automatically generated">
            <a:extLst>
              <a:ext uri="{FF2B5EF4-FFF2-40B4-BE49-F238E27FC236}">
                <a16:creationId xmlns:a16="http://schemas.microsoft.com/office/drawing/2014/main" id="{C3FA9D9A-92CF-40B1-BAD0-5B934CC0F0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28"/>
            <a:ext cx="12192000" cy="6857143"/>
          </a:xfrm>
          <a:prstGeom prst="rect">
            <a:avLst/>
          </a:prstGeom>
        </p:spPr>
      </p:pic>
      <p:sp>
        <p:nvSpPr>
          <p:cNvPr id="5" name="TextBox 4">
            <a:extLst>
              <a:ext uri="{FF2B5EF4-FFF2-40B4-BE49-F238E27FC236}">
                <a16:creationId xmlns:a16="http://schemas.microsoft.com/office/drawing/2014/main" id="{176AFAFB-86C6-424A-8B73-ADDBA64B9EAC}"/>
              </a:ext>
            </a:extLst>
          </p:cNvPr>
          <p:cNvSpPr txBox="1"/>
          <p:nvPr/>
        </p:nvSpPr>
        <p:spPr>
          <a:xfrm>
            <a:off x="1312332" y="872066"/>
            <a:ext cx="9287605" cy="923330"/>
          </a:xfrm>
          <a:prstGeom prst="rect">
            <a:avLst/>
          </a:prstGeom>
          <a:noFill/>
        </p:spPr>
        <p:txBody>
          <a:bodyPr wrap="square" rtlCol="0">
            <a:spAutoFit/>
          </a:bodyPr>
          <a:lstStyle/>
          <a:p>
            <a:r>
              <a:rPr lang="en-US" sz="5400">
                <a:solidFill>
                  <a:srgbClr val="375EAB"/>
                </a:solidFill>
                <a:latin typeface="Poster Gothic ATF Heavy" panose="020B0903030202040204" pitchFamily="34" charset="0"/>
              </a:rPr>
              <a:t>The opportunity</a:t>
            </a:r>
          </a:p>
        </p:txBody>
      </p:sp>
      <p:sp>
        <p:nvSpPr>
          <p:cNvPr id="9" name="Content Placeholder 2">
            <a:extLst>
              <a:ext uri="{FF2B5EF4-FFF2-40B4-BE49-F238E27FC236}">
                <a16:creationId xmlns:a16="http://schemas.microsoft.com/office/drawing/2014/main" id="{F027958B-2F75-4A88-8A69-423903A04A51}"/>
              </a:ext>
            </a:extLst>
          </p:cNvPr>
          <p:cNvSpPr txBox="1">
            <a:spLocks/>
          </p:cNvSpPr>
          <p:nvPr/>
        </p:nvSpPr>
        <p:spPr>
          <a:xfrm>
            <a:off x="1587993" y="2153673"/>
            <a:ext cx="9016014" cy="217281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3200" b="1">
                <a:solidFill>
                  <a:srgbClr val="375EAB"/>
                </a:solidFill>
                <a:latin typeface="Visby CF" pitchFamily="2" charset="77"/>
              </a:rPr>
              <a:t>Build a million-dollar business with less than</a:t>
            </a:r>
          </a:p>
          <a:p>
            <a:r>
              <a:rPr lang="en-US" sz="3200" b="1">
                <a:solidFill>
                  <a:srgbClr val="375EAB"/>
                </a:solidFill>
                <a:latin typeface="Visby CF" pitchFamily="2" charset="77"/>
              </a:rPr>
              <a:t> $75,000 as an initial investment.</a:t>
            </a:r>
          </a:p>
        </p:txBody>
      </p:sp>
      <p:sp>
        <p:nvSpPr>
          <p:cNvPr id="10" name="Content Placeholder 2">
            <a:extLst>
              <a:ext uri="{FF2B5EF4-FFF2-40B4-BE49-F238E27FC236}">
                <a16:creationId xmlns:a16="http://schemas.microsoft.com/office/drawing/2014/main" id="{1248DF31-A7D7-47F2-B037-053D63B05AD2}"/>
              </a:ext>
            </a:extLst>
          </p:cNvPr>
          <p:cNvSpPr txBox="1">
            <a:spLocks/>
          </p:cNvSpPr>
          <p:nvPr/>
        </p:nvSpPr>
        <p:spPr>
          <a:xfrm>
            <a:off x="776056" y="3336366"/>
            <a:ext cx="6934200" cy="2819400"/>
          </a:xfrm>
          <a:prstGeom prst="rect">
            <a:avLst/>
          </a:prstGeom>
        </p:spPr>
        <p:txBody>
          <a:bodyPr vert="horz" lIns="91440" tIns="45720" rIns="91440" bIns="45720" rtlCol="0">
            <a:normAutofit fontScale="9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Arial" panose="020B0604020202020204" pitchFamily="34" charset="0"/>
              <a:buChar char="•"/>
            </a:pPr>
            <a:r>
              <a:rPr lang="en-US">
                <a:solidFill>
                  <a:srgbClr val="375EAB"/>
                </a:solidFill>
                <a:latin typeface="Visby CF" pitchFamily="2" charset="77"/>
              </a:rPr>
              <a:t>Exclusive Territory</a:t>
            </a:r>
          </a:p>
          <a:p>
            <a:pPr marL="342900" indent="-342900" algn="l">
              <a:buFont typeface="Arial" panose="020B0604020202020204" pitchFamily="34" charset="0"/>
              <a:buChar char="•"/>
            </a:pPr>
            <a:r>
              <a:rPr lang="en-US">
                <a:solidFill>
                  <a:srgbClr val="375EAB"/>
                </a:solidFill>
                <a:latin typeface="Visby CF" pitchFamily="2" charset="77"/>
              </a:rPr>
              <a:t>No-Franchise Fees</a:t>
            </a:r>
          </a:p>
          <a:p>
            <a:pPr marL="342900" indent="-342900" algn="l">
              <a:buFont typeface="Arial" panose="020B0604020202020204" pitchFamily="34" charset="0"/>
              <a:buChar char="•"/>
            </a:pPr>
            <a:r>
              <a:rPr lang="en-US">
                <a:solidFill>
                  <a:srgbClr val="375EAB"/>
                </a:solidFill>
                <a:latin typeface="Visby CF" pitchFamily="2" charset="77"/>
              </a:rPr>
              <a:t>Robust Marketing Support </a:t>
            </a:r>
          </a:p>
          <a:p>
            <a:pPr marL="342900" indent="-342900" algn="l">
              <a:buFont typeface="Arial" panose="020B0604020202020204" pitchFamily="34" charset="0"/>
              <a:buChar char="•"/>
            </a:pPr>
            <a:r>
              <a:rPr lang="en-US">
                <a:solidFill>
                  <a:srgbClr val="375EAB"/>
                </a:solidFill>
                <a:latin typeface="Visby CF" pitchFamily="2" charset="77"/>
              </a:rPr>
              <a:t>Complete Sales Training</a:t>
            </a:r>
          </a:p>
          <a:p>
            <a:pPr marL="342900" indent="-342900" algn="l">
              <a:buFont typeface="Arial" panose="020B0604020202020204" pitchFamily="34" charset="0"/>
              <a:buChar char="•"/>
            </a:pPr>
            <a:r>
              <a:rPr lang="en-US">
                <a:solidFill>
                  <a:srgbClr val="375EAB"/>
                </a:solidFill>
                <a:latin typeface="Visby CF" pitchFamily="2" charset="77"/>
              </a:rPr>
              <a:t>Installation &amp; Crew Training</a:t>
            </a:r>
          </a:p>
          <a:p>
            <a:pPr marL="342900" indent="-342900" algn="l">
              <a:buFont typeface="Arial" panose="020B0604020202020204" pitchFamily="34" charset="0"/>
              <a:buChar char="•"/>
            </a:pPr>
            <a:r>
              <a:rPr lang="en-US">
                <a:solidFill>
                  <a:srgbClr val="375EAB"/>
                </a:solidFill>
                <a:latin typeface="Visby CF" pitchFamily="2" charset="77"/>
              </a:rPr>
              <a:t>Dealer &amp; Financial Management Guidance</a:t>
            </a:r>
          </a:p>
          <a:p>
            <a:pPr marL="342900" indent="-342900" algn="l">
              <a:buFont typeface="Arial" panose="020B0604020202020204" pitchFamily="34" charset="0"/>
              <a:buChar char="•"/>
            </a:pPr>
            <a:r>
              <a:rPr lang="en-US">
                <a:solidFill>
                  <a:srgbClr val="375EAB"/>
                </a:solidFill>
                <a:latin typeface="Visby CF" pitchFamily="2" charset="77"/>
              </a:rPr>
              <a:t>Average Rhino Shield Dealer $1.5MM+ Annual Revenues—</a:t>
            </a:r>
            <a:r>
              <a:rPr lang="en-US">
                <a:solidFill>
                  <a:srgbClr val="375EAB"/>
                </a:solidFill>
                <a:latin typeface="Visby CF" pitchFamily="2" charset="77"/>
                <a:hlinkClick r:id="rId3"/>
              </a:rPr>
              <a:t>click here to watch a short video</a:t>
            </a:r>
            <a:r>
              <a:rPr lang="en-US">
                <a:solidFill>
                  <a:srgbClr val="375EAB"/>
                </a:solidFill>
                <a:latin typeface="Visby CF" pitchFamily="2" charset="77"/>
                <a:hlinkClick r:id="rId4"/>
              </a:rPr>
              <a:t>.</a:t>
            </a:r>
            <a:endParaRPr lang="en-US">
              <a:solidFill>
                <a:srgbClr val="375EAB"/>
              </a:solidFill>
              <a:latin typeface="Visby CF" pitchFamily="2" charset="77"/>
            </a:endParaRPr>
          </a:p>
          <a:p>
            <a:pPr marL="342900" indent="-342900" algn="l">
              <a:buFont typeface="Arial" panose="020B0604020202020204" pitchFamily="34" charset="0"/>
              <a:buChar char="•"/>
            </a:pPr>
            <a:endParaRPr lang="en-US">
              <a:solidFill>
                <a:srgbClr val="375EAB"/>
              </a:solidFill>
              <a:latin typeface="Visby CF" pitchFamily="2" charset="77"/>
            </a:endParaRPr>
          </a:p>
        </p:txBody>
      </p:sp>
      <p:pic>
        <p:nvPicPr>
          <p:cNvPr id="8" name="Picture 7" descr="A picture containing car, auto racing&#10;&#10;Description automatically generated">
            <a:extLst>
              <a:ext uri="{FF2B5EF4-FFF2-40B4-BE49-F238E27FC236}">
                <a16:creationId xmlns:a16="http://schemas.microsoft.com/office/drawing/2014/main" id="{C815FDBB-FAB7-454A-B135-1E31707F0B5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63306" y="1231051"/>
            <a:ext cx="9287605" cy="6707714"/>
          </a:xfrm>
          <a:prstGeom prst="rect">
            <a:avLst/>
          </a:prstGeom>
        </p:spPr>
      </p:pic>
    </p:spTree>
    <p:extLst>
      <p:ext uri="{BB962C8B-B14F-4D97-AF65-F5344CB8AC3E}">
        <p14:creationId xmlns:p14="http://schemas.microsoft.com/office/powerpoint/2010/main" val="25895917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funnel chart&#10;&#10;Description automatically generated">
            <a:extLst>
              <a:ext uri="{FF2B5EF4-FFF2-40B4-BE49-F238E27FC236}">
                <a16:creationId xmlns:a16="http://schemas.microsoft.com/office/drawing/2014/main" id="{18C060A9-87BC-4644-8367-754C2D64DA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28"/>
            <a:ext cx="12192000" cy="6857143"/>
          </a:xfrm>
          <a:prstGeom prst="rect">
            <a:avLst/>
          </a:prstGeom>
        </p:spPr>
      </p:pic>
      <p:sp>
        <p:nvSpPr>
          <p:cNvPr id="12" name="TextBox 11">
            <a:extLst>
              <a:ext uri="{FF2B5EF4-FFF2-40B4-BE49-F238E27FC236}">
                <a16:creationId xmlns:a16="http://schemas.microsoft.com/office/drawing/2014/main" id="{2C2CFB73-F59B-4AAF-9C32-D3B2C49CE135}"/>
              </a:ext>
            </a:extLst>
          </p:cNvPr>
          <p:cNvSpPr txBox="1"/>
          <p:nvPr/>
        </p:nvSpPr>
        <p:spPr>
          <a:xfrm>
            <a:off x="1312332" y="872066"/>
            <a:ext cx="10512724" cy="923330"/>
          </a:xfrm>
          <a:prstGeom prst="rect">
            <a:avLst/>
          </a:prstGeom>
          <a:noFill/>
        </p:spPr>
        <p:txBody>
          <a:bodyPr wrap="square" rtlCol="0">
            <a:spAutoFit/>
          </a:bodyPr>
          <a:lstStyle/>
          <a:p>
            <a:r>
              <a:rPr lang="en-US" sz="5400">
                <a:solidFill>
                  <a:srgbClr val="375EAB"/>
                </a:solidFill>
                <a:latin typeface="Poster Gothic ATF Heavy" panose="020B0903030202040204" pitchFamily="34" charset="0"/>
              </a:rPr>
              <a:t>Marketing Support</a:t>
            </a:r>
          </a:p>
        </p:txBody>
      </p:sp>
      <p:pic>
        <p:nvPicPr>
          <p:cNvPr id="13" name="Picture 12" descr="A picture containing text, indoor, kitchen appliance&#10;&#10;Description automatically generated">
            <a:extLst>
              <a:ext uri="{FF2B5EF4-FFF2-40B4-BE49-F238E27FC236}">
                <a16:creationId xmlns:a16="http://schemas.microsoft.com/office/drawing/2014/main" id="{567AEBDC-CC39-4DDC-B0CA-116AA1F35C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17758" y="3718623"/>
            <a:ext cx="4103896" cy="3283117"/>
          </a:xfrm>
          <a:prstGeom prst="rect">
            <a:avLst/>
          </a:prstGeom>
        </p:spPr>
      </p:pic>
      <p:pic>
        <p:nvPicPr>
          <p:cNvPr id="15" name="Picture 14" descr="A picture containing text, cup&#10;&#10;Description automatically generated">
            <a:extLst>
              <a:ext uri="{FF2B5EF4-FFF2-40B4-BE49-F238E27FC236}">
                <a16:creationId xmlns:a16="http://schemas.microsoft.com/office/drawing/2014/main" id="{235B4AF5-ABAA-4B05-B266-04A8272B3F8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01302" y="4040445"/>
            <a:ext cx="4103896" cy="3283117"/>
          </a:xfrm>
          <a:prstGeom prst="rect">
            <a:avLst/>
          </a:prstGeom>
        </p:spPr>
      </p:pic>
      <p:pic>
        <p:nvPicPr>
          <p:cNvPr id="17" name="Picture 16" descr="A picture containing text, cup&#10;&#10;Description automatically generated">
            <a:extLst>
              <a:ext uri="{FF2B5EF4-FFF2-40B4-BE49-F238E27FC236}">
                <a16:creationId xmlns:a16="http://schemas.microsoft.com/office/drawing/2014/main" id="{3BC5F96D-1CCA-424D-8445-FC055033412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92663" y="4009252"/>
            <a:ext cx="4103896" cy="3283117"/>
          </a:xfrm>
          <a:prstGeom prst="rect">
            <a:avLst/>
          </a:prstGeom>
        </p:spPr>
      </p:pic>
      <p:pic>
        <p:nvPicPr>
          <p:cNvPr id="20" name="Picture 19">
            <a:extLst>
              <a:ext uri="{FF2B5EF4-FFF2-40B4-BE49-F238E27FC236}">
                <a16:creationId xmlns:a16="http://schemas.microsoft.com/office/drawing/2014/main" id="{1A200ED8-8320-4CFE-A221-0794DEE99447}"/>
              </a:ext>
            </a:extLst>
          </p:cNvPr>
          <p:cNvPicPr>
            <a:picLocks noChangeAspect="1"/>
          </p:cNvPicPr>
          <p:nvPr/>
        </p:nvPicPr>
        <p:blipFill>
          <a:blip r:embed="rId7"/>
          <a:stretch>
            <a:fillRect/>
          </a:stretch>
        </p:blipFill>
        <p:spPr>
          <a:xfrm>
            <a:off x="902771" y="2100088"/>
            <a:ext cx="5006667" cy="2657822"/>
          </a:xfrm>
          <a:prstGeom prst="rect">
            <a:avLst/>
          </a:prstGeom>
        </p:spPr>
      </p:pic>
      <p:sp>
        <p:nvSpPr>
          <p:cNvPr id="22" name="TextBox 21">
            <a:extLst>
              <a:ext uri="{FF2B5EF4-FFF2-40B4-BE49-F238E27FC236}">
                <a16:creationId xmlns:a16="http://schemas.microsoft.com/office/drawing/2014/main" id="{050BD917-7148-41D5-B7A8-7A0B976D1990}"/>
              </a:ext>
            </a:extLst>
          </p:cNvPr>
          <p:cNvSpPr txBox="1"/>
          <p:nvPr/>
        </p:nvSpPr>
        <p:spPr>
          <a:xfrm>
            <a:off x="6217758" y="1826589"/>
            <a:ext cx="6369112" cy="2984407"/>
          </a:xfrm>
          <a:prstGeom prst="rect">
            <a:avLst/>
          </a:prstGeom>
          <a:noFill/>
        </p:spPr>
        <p:txBody>
          <a:bodyPr wrap="square">
            <a:spAutoFit/>
          </a:bodyPr>
          <a:lstStyle/>
          <a:p>
            <a:pPr marL="342900" indent="-342900">
              <a:lnSpc>
                <a:spcPct val="90000"/>
              </a:lnSpc>
              <a:spcBef>
                <a:spcPts val="1000"/>
              </a:spcBef>
              <a:buFont typeface="Arial" panose="020B0604020202020204" pitchFamily="34" charset="0"/>
              <a:buChar char="•"/>
            </a:pPr>
            <a:r>
              <a:rPr lang="en-US" sz="1800">
                <a:solidFill>
                  <a:srgbClr val="375EAB"/>
                </a:solidFill>
                <a:latin typeface="Visby CF" pitchFamily="2" charset="77"/>
              </a:rPr>
              <a:t>Home Show Aides</a:t>
            </a:r>
          </a:p>
          <a:p>
            <a:pPr marL="342900" indent="-342900">
              <a:lnSpc>
                <a:spcPct val="90000"/>
              </a:lnSpc>
              <a:spcBef>
                <a:spcPts val="1000"/>
              </a:spcBef>
              <a:buFont typeface="Arial" panose="020B0604020202020204" pitchFamily="34" charset="0"/>
              <a:buChar char="•"/>
            </a:pPr>
            <a:r>
              <a:rPr lang="en-US" sz="1800">
                <a:solidFill>
                  <a:srgbClr val="375EAB"/>
                </a:solidFill>
                <a:latin typeface="Visby CF" pitchFamily="2" charset="77"/>
              </a:rPr>
              <a:t>Photo Galleries</a:t>
            </a:r>
          </a:p>
          <a:p>
            <a:pPr marL="342900" indent="-342900">
              <a:lnSpc>
                <a:spcPct val="90000"/>
              </a:lnSpc>
              <a:spcBef>
                <a:spcPts val="1000"/>
              </a:spcBef>
              <a:buFont typeface="Arial" panose="020B0604020202020204" pitchFamily="34" charset="0"/>
              <a:buChar char="•"/>
            </a:pPr>
            <a:r>
              <a:rPr lang="en-US" sz="1800">
                <a:solidFill>
                  <a:srgbClr val="375EAB"/>
                </a:solidFill>
                <a:latin typeface="Visby CF" pitchFamily="2" charset="77"/>
              </a:rPr>
              <a:t>Product Placement Videos (HGTV, PBS, </a:t>
            </a:r>
            <a:r>
              <a:rPr lang="en-US" sz="1800" err="1">
                <a:solidFill>
                  <a:srgbClr val="375EAB"/>
                </a:solidFill>
                <a:latin typeface="Visby CF" pitchFamily="2" charset="77"/>
              </a:rPr>
              <a:t>etc</a:t>
            </a:r>
            <a:r>
              <a:rPr lang="en-US" sz="1800">
                <a:solidFill>
                  <a:srgbClr val="375EAB"/>
                </a:solidFill>
                <a:latin typeface="Visby CF" pitchFamily="2" charset="77"/>
              </a:rPr>
              <a:t>…)</a:t>
            </a:r>
          </a:p>
          <a:p>
            <a:pPr marL="342900" indent="-342900">
              <a:lnSpc>
                <a:spcPct val="90000"/>
              </a:lnSpc>
              <a:spcBef>
                <a:spcPts val="1000"/>
              </a:spcBef>
              <a:buFont typeface="Arial" panose="020B0604020202020204" pitchFamily="34" charset="0"/>
              <a:buChar char="•"/>
            </a:pPr>
            <a:r>
              <a:rPr lang="en-US" sz="1800">
                <a:solidFill>
                  <a:srgbClr val="375EAB"/>
                </a:solidFill>
                <a:latin typeface="Visby CF" pitchFamily="2" charset="77"/>
              </a:rPr>
              <a:t>Rhino Shield Store</a:t>
            </a:r>
          </a:p>
          <a:p>
            <a:pPr marL="342900" indent="-342900">
              <a:lnSpc>
                <a:spcPct val="90000"/>
              </a:lnSpc>
              <a:spcBef>
                <a:spcPts val="1000"/>
              </a:spcBef>
              <a:buFont typeface="Arial" panose="020B0604020202020204" pitchFamily="34" charset="0"/>
              <a:buChar char="•"/>
            </a:pPr>
            <a:r>
              <a:rPr lang="en-US" sz="1800">
                <a:solidFill>
                  <a:srgbClr val="375EAB"/>
                </a:solidFill>
                <a:latin typeface="Visby CF" pitchFamily="2" charset="77"/>
              </a:rPr>
              <a:t>Product Testing Reports and Certifications</a:t>
            </a:r>
          </a:p>
          <a:p>
            <a:pPr marL="342900" indent="-342900">
              <a:lnSpc>
                <a:spcPct val="90000"/>
              </a:lnSpc>
              <a:spcBef>
                <a:spcPts val="1000"/>
              </a:spcBef>
              <a:buFont typeface="Arial" panose="020B0604020202020204" pitchFamily="34" charset="0"/>
              <a:buChar char="•"/>
            </a:pPr>
            <a:r>
              <a:rPr lang="en-US" sz="1800">
                <a:solidFill>
                  <a:srgbClr val="375EAB"/>
                </a:solidFill>
                <a:latin typeface="Visby CF" pitchFamily="2" charset="77"/>
              </a:rPr>
              <a:t>Commercial Market Marketing and Sales Tools</a:t>
            </a:r>
          </a:p>
          <a:p>
            <a:pPr marL="342900" indent="-342900">
              <a:lnSpc>
                <a:spcPct val="90000"/>
              </a:lnSpc>
              <a:spcBef>
                <a:spcPts val="1000"/>
              </a:spcBef>
              <a:buFont typeface="Arial" panose="020B0604020202020204" pitchFamily="34" charset="0"/>
              <a:buChar char="•"/>
            </a:pPr>
            <a:r>
              <a:rPr lang="en-US">
                <a:solidFill>
                  <a:srgbClr val="375EAB"/>
                </a:solidFill>
                <a:latin typeface="Visby CF" pitchFamily="2" charset="77"/>
              </a:rPr>
              <a:t>On-Going Support</a:t>
            </a:r>
          </a:p>
          <a:p>
            <a:pPr marL="342900" indent="-342900">
              <a:lnSpc>
                <a:spcPct val="90000"/>
              </a:lnSpc>
              <a:spcBef>
                <a:spcPts val="1000"/>
              </a:spcBef>
              <a:buFont typeface="Arial" panose="020B0604020202020204" pitchFamily="34" charset="0"/>
              <a:buChar char="•"/>
            </a:pPr>
            <a:endParaRPr lang="en-US" sz="1800">
              <a:solidFill>
                <a:srgbClr val="375EAB"/>
              </a:solidFill>
              <a:latin typeface="Visby CF" pitchFamily="2" charset="77"/>
            </a:endParaRPr>
          </a:p>
        </p:txBody>
      </p:sp>
    </p:spTree>
    <p:extLst>
      <p:ext uri="{BB962C8B-B14F-4D97-AF65-F5344CB8AC3E}">
        <p14:creationId xmlns:p14="http://schemas.microsoft.com/office/powerpoint/2010/main" val="18374729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funnel chart&#10;&#10;Description automatically generated">
            <a:extLst>
              <a:ext uri="{FF2B5EF4-FFF2-40B4-BE49-F238E27FC236}">
                <a16:creationId xmlns:a16="http://schemas.microsoft.com/office/drawing/2014/main" id="{D8C21765-81FE-6D83-E1B0-C8F6072F17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28"/>
            <a:ext cx="12192000" cy="6857143"/>
          </a:xfrm>
          <a:prstGeom prst="rect">
            <a:avLst/>
          </a:prstGeom>
        </p:spPr>
      </p:pic>
      <p:sp>
        <p:nvSpPr>
          <p:cNvPr id="5" name="TextBox 4">
            <a:extLst>
              <a:ext uri="{FF2B5EF4-FFF2-40B4-BE49-F238E27FC236}">
                <a16:creationId xmlns:a16="http://schemas.microsoft.com/office/drawing/2014/main" id="{69D1D031-F043-9869-00BC-0ABA4B4A8705}"/>
              </a:ext>
            </a:extLst>
          </p:cNvPr>
          <p:cNvSpPr txBox="1"/>
          <p:nvPr/>
        </p:nvSpPr>
        <p:spPr>
          <a:xfrm>
            <a:off x="1312332" y="872066"/>
            <a:ext cx="10512724" cy="923330"/>
          </a:xfrm>
          <a:prstGeom prst="rect">
            <a:avLst/>
          </a:prstGeom>
          <a:noFill/>
        </p:spPr>
        <p:txBody>
          <a:bodyPr wrap="square" lIns="91440" tIns="45720" rIns="91440" bIns="45720" rtlCol="0" anchor="t">
            <a:spAutoFit/>
          </a:bodyPr>
          <a:lstStyle/>
          <a:p>
            <a:r>
              <a:rPr lang="en-US" sz="5400">
                <a:solidFill>
                  <a:srgbClr val="375EAB"/>
                </a:solidFill>
                <a:latin typeface="Poster Gothic ATF Heavy"/>
              </a:rPr>
              <a:t>MARKETING Support</a:t>
            </a:r>
            <a:endParaRPr lang="en-US"/>
          </a:p>
        </p:txBody>
      </p:sp>
      <p:pic>
        <p:nvPicPr>
          <p:cNvPr id="4" name="Picture 3" descr="Google">
            <a:extLst>
              <a:ext uri="{FF2B5EF4-FFF2-40B4-BE49-F238E27FC236}">
                <a16:creationId xmlns:a16="http://schemas.microsoft.com/office/drawing/2014/main" id="{8A4C54BF-5449-DD0F-9660-3E814AA45D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86725" y="4897655"/>
            <a:ext cx="2876550" cy="97098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9420C108-675C-7B52-2EA3-A3F0832CB3B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96025" y="1487145"/>
            <a:ext cx="2679700" cy="146685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person in a blue jacket&#10;&#10;AI-generated content may be incorrect.">
            <a:extLst>
              <a:ext uri="{FF2B5EF4-FFF2-40B4-BE49-F238E27FC236}">
                <a16:creationId xmlns:a16="http://schemas.microsoft.com/office/drawing/2014/main" id="{3BA65641-C2BC-EB20-0940-DADF7B4F5F06}"/>
              </a:ext>
            </a:extLst>
          </p:cNvPr>
          <p:cNvPicPr>
            <a:picLocks noChangeAspect="1"/>
          </p:cNvPicPr>
          <p:nvPr/>
        </p:nvPicPr>
        <p:blipFill>
          <a:blip r:embed="rId5"/>
          <a:stretch>
            <a:fillRect/>
          </a:stretch>
        </p:blipFill>
        <p:spPr>
          <a:xfrm>
            <a:off x="9338579" y="1590675"/>
            <a:ext cx="1620616" cy="2905125"/>
          </a:xfrm>
          <a:prstGeom prst="rect">
            <a:avLst/>
          </a:prstGeom>
        </p:spPr>
      </p:pic>
      <p:pic>
        <p:nvPicPr>
          <p:cNvPr id="9" name="Picture 8" descr="A person painting a house&#10;&#10;AI-generated content may be incorrect.">
            <a:extLst>
              <a:ext uri="{FF2B5EF4-FFF2-40B4-BE49-F238E27FC236}">
                <a16:creationId xmlns:a16="http://schemas.microsoft.com/office/drawing/2014/main" id="{50EE08A0-C52E-7478-4072-D3EBDAD4874B}"/>
              </a:ext>
            </a:extLst>
          </p:cNvPr>
          <p:cNvPicPr>
            <a:picLocks noChangeAspect="1"/>
          </p:cNvPicPr>
          <p:nvPr/>
        </p:nvPicPr>
        <p:blipFill>
          <a:blip r:embed="rId6"/>
          <a:stretch>
            <a:fillRect/>
          </a:stretch>
        </p:blipFill>
        <p:spPr>
          <a:xfrm>
            <a:off x="6300104" y="2857500"/>
            <a:ext cx="1582516" cy="2905125"/>
          </a:xfrm>
          <a:prstGeom prst="rect">
            <a:avLst/>
          </a:prstGeom>
        </p:spPr>
      </p:pic>
      <p:sp>
        <p:nvSpPr>
          <p:cNvPr id="11" name="TextBox 10">
            <a:extLst>
              <a:ext uri="{FF2B5EF4-FFF2-40B4-BE49-F238E27FC236}">
                <a16:creationId xmlns:a16="http://schemas.microsoft.com/office/drawing/2014/main" id="{C7C5B966-7882-3AE4-3444-56E7A6C50023}"/>
              </a:ext>
            </a:extLst>
          </p:cNvPr>
          <p:cNvSpPr txBox="1"/>
          <p:nvPr/>
        </p:nvSpPr>
        <p:spPr>
          <a:xfrm>
            <a:off x="731358" y="2093289"/>
            <a:ext cx="5368987" cy="2606867"/>
          </a:xfrm>
          <a:prstGeom prst="rect">
            <a:avLst/>
          </a:prstGeom>
          <a:noFill/>
        </p:spPr>
        <p:txBody>
          <a:bodyPr wrap="square" lIns="91440" tIns="45720" rIns="91440" bIns="45720" anchor="t">
            <a:spAutoFit/>
          </a:bodyPr>
          <a:lstStyle/>
          <a:p>
            <a:pPr marL="342900" indent="-342900">
              <a:lnSpc>
                <a:spcPct val="90000"/>
              </a:lnSpc>
              <a:spcBef>
                <a:spcPts val="1000"/>
              </a:spcBef>
              <a:buFont typeface="Arial" panose="020B0604020202020204" pitchFamily="34" charset="0"/>
              <a:buChar char="•"/>
            </a:pPr>
            <a:r>
              <a:rPr lang="en-US">
                <a:solidFill>
                  <a:srgbClr val="375EAB"/>
                </a:solidFill>
                <a:latin typeface="Visby CF"/>
              </a:rPr>
              <a:t>Ad creatives</a:t>
            </a:r>
            <a:endParaRPr lang="en-US">
              <a:solidFill>
                <a:srgbClr val="000000"/>
              </a:solidFill>
              <a:latin typeface="Calibri" panose="020F0502020204030204"/>
              <a:ea typeface="Calibri" panose="020F0502020204030204"/>
              <a:cs typeface="Calibri" panose="020F0502020204030204"/>
            </a:endParaRPr>
          </a:p>
          <a:p>
            <a:pPr marL="800100" lvl="1" indent="-342900">
              <a:lnSpc>
                <a:spcPct val="90000"/>
              </a:lnSpc>
              <a:spcBef>
                <a:spcPts val="1000"/>
              </a:spcBef>
              <a:buFont typeface="Arial" panose="020B0604020202020204" pitchFamily="34" charset="0"/>
              <a:buChar char="•"/>
            </a:pPr>
            <a:r>
              <a:rPr lang="en-US">
                <a:solidFill>
                  <a:srgbClr val="375EAB"/>
                </a:solidFill>
                <a:latin typeface="Visby CF"/>
              </a:rPr>
              <a:t>High-performing vertical shorts</a:t>
            </a:r>
          </a:p>
          <a:p>
            <a:pPr marL="800100" lvl="1" indent="-342900">
              <a:lnSpc>
                <a:spcPct val="90000"/>
              </a:lnSpc>
              <a:spcBef>
                <a:spcPts val="1000"/>
              </a:spcBef>
              <a:buFont typeface="Arial" panose="020B0604020202020204" pitchFamily="34" charset="0"/>
              <a:buChar char="•"/>
            </a:pPr>
            <a:r>
              <a:rPr lang="en-US">
                <a:solidFill>
                  <a:srgbClr val="375EAB"/>
                </a:solidFill>
                <a:latin typeface="Visby CF"/>
              </a:rPr>
              <a:t>Graphics</a:t>
            </a:r>
          </a:p>
          <a:p>
            <a:pPr marL="342900" indent="-342900">
              <a:lnSpc>
                <a:spcPct val="90000"/>
              </a:lnSpc>
              <a:spcBef>
                <a:spcPts val="1000"/>
              </a:spcBef>
              <a:buFont typeface="Arial" panose="020B0604020202020204" pitchFamily="34" charset="0"/>
              <a:buChar char="•"/>
            </a:pPr>
            <a:r>
              <a:rPr lang="en-US">
                <a:solidFill>
                  <a:srgbClr val="375EAB"/>
                </a:solidFill>
                <a:latin typeface="Visby CF"/>
              </a:rPr>
              <a:t>Marketing partner and agency support</a:t>
            </a:r>
          </a:p>
          <a:p>
            <a:pPr marL="342900" indent="-342900">
              <a:lnSpc>
                <a:spcPct val="90000"/>
              </a:lnSpc>
              <a:spcBef>
                <a:spcPts val="1000"/>
              </a:spcBef>
              <a:buFont typeface="Arial" panose="020B0604020202020204" pitchFamily="34" charset="0"/>
              <a:buChar char="•"/>
            </a:pPr>
            <a:r>
              <a:rPr lang="en-US">
                <a:solidFill>
                  <a:srgbClr val="375EAB"/>
                </a:solidFill>
                <a:latin typeface="Visby CF"/>
              </a:rPr>
              <a:t>Regular follow-ups to ensure performance</a:t>
            </a:r>
          </a:p>
          <a:p>
            <a:pPr marL="342900" indent="-342900">
              <a:lnSpc>
                <a:spcPct val="90000"/>
              </a:lnSpc>
              <a:spcBef>
                <a:spcPts val="1000"/>
              </a:spcBef>
              <a:buFont typeface="Arial" panose="020B0604020202020204" pitchFamily="34" charset="0"/>
              <a:buChar char="•"/>
            </a:pPr>
            <a:r>
              <a:rPr lang="en-US">
                <a:solidFill>
                  <a:srgbClr val="375EAB"/>
                </a:solidFill>
                <a:latin typeface="Visby CF"/>
              </a:rPr>
              <a:t>And so much more!</a:t>
            </a:r>
          </a:p>
          <a:p>
            <a:pPr marL="342900" indent="-342900">
              <a:lnSpc>
                <a:spcPct val="90000"/>
              </a:lnSpc>
              <a:spcBef>
                <a:spcPts val="1000"/>
              </a:spcBef>
              <a:buFont typeface="Arial" panose="020B0604020202020204" pitchFamily="34" charset="0"/>
              <a:buChar char="•"/>
            </a:pPr>
            <a:endParaRPr lang="en-US" sz="1800">
              <a:solidFill>
                <a:srgbClr val="375EAB"/>
              </a:solidFill>
              <a:latin typeface="Visby CF" pitchFamily="2" charset="77"/>
            </a:endParaRPr>
          </a:p>
        </p:txBody>
      </p:sp>
    </p:spTree>
    <p:extLst>
      <p:ext uri="{BB962C8B-B14F-4D97-AF65-F5344CB8AC3E}">
        <p14:creationId xmlns:p14="http://schemas.microsoft.com/office/powerpoint/2010/main" val="32509066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funnel chart&#10;&#10;Description automatically generated">
            <a:extLst>
              <a:ext uri="{FF2B5EF4-FFF2-40B4-BE49-F238E27FC236}">
                <a16:creationId xmlns:a16="http://schemas.microsoft.com/office/drawing/2014/main" id="{F9EF85C4-D92D-4D63-B933-79A1B260D5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28"/>
            <a:ext cx="12192000" cy="6857143"/>
          </a:xfrm>
          <a:prstGeom prst="rect">
            <a:avLst/>
          </a:prstGeom>
        </p:spPr>
      </p:pic>
      <p:sp>
        <p:nvSpPr>
          <p:cNvPr id="7" name="TextBox 6">
            <a:extLst>
              <a:ext uri="{FF2B5EF4-FFF2-40B4-BE49-F238E27FC236}">
                <a16:creationId xmlns:a16="http://schemas.microsoft.com/office/drawing/2014/main" id="{F99E3B85-1505-49C7-A296-3920D132AA98}"/>
              </a:ext>
            </a:extLst>
          </p:cNvPr>
          <p:cNvSpPr txBox="1"/>
          <p:nvPr/>
        </p:nvSpPr>
        <p:spPr>
          <a:xfrm>
            <a:off x="1312332" y="872066"/>
            <a:ext cx="10512724" cy="923330"/>
          </a:xfrm>
          <a:prstGeom prst="rect">
            <a:avLst/>
          </a:prstGeom>
          <a:noFill/>
        </p:spPr>
        <p:txBody>
          <a:bodyPr wrap="square" rtlCol="0">
            <a:spAutoFit/>
          </a:bodyPr>
          <a:lstStyle/>
          <a:p>
            <a:r>
              <a:rPr lang="en-US" sz="5400">
                <a:solidFill>
                  <a:srgbClr val="375EAB"/>
                </a:solidFill>
                <a:latin typeface="Poster Gothic ATF Heavy" panose="020B0903030202040204" pitchFamily="34" charset="0"/>
              </a:rPr>
              <a:t>Sales Support</a:t>
            </a:r>
          </a:p>
        </p:txBody>
      </p:sp>
      <p:sp>
        <p:nvSpPr>
          <p:cNvPr id="8" name="Content Placeholder 2">
            <a:extLst>
              <a:ext uri="{FF2B5EF4-FFF2-40B4-BE49-F238E27FC236}">
                <a16:creationId xmlns:a16="http://schemas.microsoft.com/office/drawing/2014/main" id="{2EC36C21-3C5F-4B76-823B-091B7CB12A33}"/>
              </a:ext>
            </a:extLst>
          </p:cNvPr>
          <p:cNvSpPr txBox="1">
            <a:spLocks/>
          </p:cNvSpPr>
          <p:nvPr/>
        </p:nvSpPr>
        <p:spPr>
          <a:xfrm>
            <a:off x="790113" y="2019299"/>
            <a:ext cx="9183950" cy="2819400"/>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Arial" panose="020B0604020202020204" pitchFamily="34" charset="0"/>
              <a:buChar char="•"/>
            </a:pPr>
            <a:r>
              <a:rPr lang="en-US">
                <a:solidFill>
                  <a:srgbClr val="375EAB"/>
                </a:solidFill>
                <a:latin typeface="Visby CF" pitchFamily="2" charset="77"/>
              </a:rPr>
              <a:t>Complete Sales Training Program</a:t>
            </a:r>
          </a:p>
          <a:p>
            <a:pPr marL="800100" lvl="1" indent="-342900" algn="l">
              <a:buFont typeface="Arial" panose="020B0604020202020204" pitchFamily="34" charset="0"/>
              <a:buChar char="•"/>
            </a:pPr>
            <a:r>
              <a:rPr lang="en-US">
                <a:solidFill>
                  <a:srgbClr val="375EAB"/>
                </a:solidFill>
                <a:latin typeface="Visby CF" pitchFamily="2" charset="77"/>
              </a:rPr>
              <a:t>Rhino Shield 10-Step Sales System</a:t>
            </a:r>
          </a:p>
          <a:p>
            <a:pPr marL="342900" indent="-342900" algn="l">
              <a:buFont typeface="Arial" panose="020B0604020202020204" pitchFamily="34" charset="0"/>
              <a:buChar char="•"/>
            </a:pPr>
            <a:r>
              <a:rPr lang="en-US">
                <a:solidFill>
                  <a:srgbClr val="375EAB"/>
                </a:solidFill>
                <a:latin typeface="Visby CF" pitchFamily="2" charset="77"/>
              </a:rPr>
              <a:t>Pitch Books (print and laptop versions</a:t>
            </a:r>
            <a:r>
              <a:rPr lang="en-US">
                <a:solidFill>
                  <a:srgbClr val="375EAB"/>
                </a:solidFill>
                <a:latin typeface="Visby CF" pitchFamily="2" charset="77"/>
                <a:hlinkClick r:id="rId3" action="ppaction://hlinkfile">
                  <a:extLst>
                    <a:ext uri="{A12FA001-AC4F-418D-AE19-62706E023703}">
                      <ahyp:hlinkClr xmlns:ahyp="http://schemas.microsoft.com/office/drawing/2018/hyperlinkcolor" val="tx"/>
                    </a:ext>
                  </a:extLst>
                </a:hlinkClick>
              </a:rPr>
              <a:t>)</a:t>
            </a:r>
            <a:endParaRPr lang="en-US">
              <a:solidFill>
                <a:srgbClr val="375EAB"/>
              </a:solidFill>
              <a:latin typeface="Visby CF" pitchFamily="2" charset="77"/>
            </a:endParaRPr>
          </a:p>
          <a:p>
            <a:pPr marL="342900" indent="-342900" algn="l">
              <a:buFont typeface="Arial" panose="020B0604020202020204" pitchFamily="34" charset="0"/>
              <a:buChar char="•"/>
            </a:pPr>
            <a:r>
              <a:rPr lang="en-US">
                <a:solidFill>
                  <a:srgbClr val="375EAB"/>
                </a:solidFill>
                <a:latin typeface="Visby CF" pitchFamily="2" charset="77"/>
              </a:rPr>
              <a:t>Sales Kits (Full and Clipboard)</a:t>
            </a:r>
          </a:p>
          <a:p>
            <a:pPr marL="342900" indent="-342900" algn="l">
              <a:buFont typeface="Arial" panose="020B0604020202020204" pitchFamily="34" charset="0"/>
              <a:buChar char="•"/>
            </a:pPr>
            <a:r>
              <a:rPr lang="en-US">
                <a:solidFill>
                  <a:srgbClr val="375EAB"/>
                </a:solidFill>
                <a:latin typeface="Visby CF" pitchFamily="2" charset="77"/>
              </a:rPr>
              <a:t>Contracts, Forms, Paperwork</a:t>
            </a:r>
          </a:p>
          <a:p>
            <a:pPr marL="342900" indent="-342900" algn="l">
              <a:buFont typeface="Arial" panose="020B0604020202020204" pitchFamily="34" charset="0"/>
              <a:buChar char="•"/>
            </a:pPr>
            <a:r>
              <a:rPr lang="en-US">
                <a:solidFill>
                  <a:srgbClr val="375EAB"/>
                </a:solidFill>
                <a:latin typeface="Visby CF" pitchFamily="2" charset="77"/>
              </a:rPr>
              <a:t>Dealer Portal </a:t>
            </a:r>
          </a:p>
          <a:p>
            <a:pPr marL="342900" indent="-342900" algn="l">
              <a:buFont typeface="Arial" panose="020B0604020202020204" pitchFamily="34" charset="0"/>
              <a:buChar char="•"/>
            </a:pPr>
            <a:r>
              <a:rPr lang="en-US">
                <a:solidFill>
                  <a:srgbClr val="375EAB"/>
                </a:solidFill>
                <a:latin typeface="Visby CF" pitchFamily="2" charset="77"/>
              </a:rPr>
              <a:t>On-Going Sales Support</a:t>
            </a:r>
          </a:p>
        </p:txBody>
      </p:sp>
      <p:pic>
        <p:nvPicPr>
          <p:cNvPr id="5122" name="Picture 2">
            <a:extLst>
              <a:ext uri="{FF2B5EF4-FFF2-40B4-BE49-F238E27FC236}">
                <a16:creationId xmlns:a16="http://schemas.microsoft.com/office/drawing/2014/main" id="{F588640B-49BE-46D7-9F73-C4BD25896E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40586" y="2028099"/>
            <a:ext cx="4601592" cy="30345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45079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funnel chart&#10;&#10;Description automatically generated">
            <a:extLst>
              <a:ext uri="{FF2B5EF4-FFF2-40B4-BE49-F238E27FC236}">
                <a16:creationId xmlns:a16="http://schemas.microsoft.com/office/drawing/2014/main" id="{9C5E7EF7-3511-49F1-A6AF-0575E44104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28"/>
            <a:ext cx="12192000" cy="6857143"/>
          </a:xfrm>
          <a:prstGeom prst="rect">
            <a:avLst/>
          </a:prstGeom>
        </p:spPr>
      </p:pic>
      <p:sp>
        <p:nvSpPr>
          <p:cNvPr id="7" name="TextBox 6">
            <a:extLst>
              <a:ext uri="{FF2B5EF4-FFF2-40B4-BE49-F238E27FC236}">
                <a16:creationId xmlns:a16="http://schemas.microsoft.com/office/drawing/2014/main" id="{F96138F1-88EC-4AA6-85ED-A7AFA43C5045}"/>
              </a:ext>
            </a:extLst>
          </p:cNvPr>
          <p:cNvSpPr txBox="1"/>
          <p:nvPr/>
        </p:nvSpPr>
        <p:spPr>
          <a:xfrm>
            <a:off x="1312332" y="872066"/>
            <a:ext cx="10512724" cy="923330"/>
          </a:xfrm>
          <a:prstGeom prst="rect">
            <a:avLst/>
          </a:prstGeom>
          <a:noFill/>
        </p:spPr>
        <p:txBody>
          <a:bodyPr wrap="square" rtlCol="0">
            <a:spAutoFit/>
          </a:bodyPr>
          <a:lstStyle/>
          <a:p>
            <a:r>
              <a:rPr lang="en-US" sz="5400">
                <a:solidFill>
                  <a:srgbClr val="375EAB"/>
                </a:solidFill>
                <a:latin typeface="Poster Gothic ATF Heavy" panose="020B0903030202040204" pitchFamily="34" charset="0"/>
              </a:rPr>
              <a:t>Installation Support</a:t>
            </a:r>
          </a:p>
        </p:txBody>
      </p:sp>
      <p:pic>
        <p:nvPicPr>
          <p:cNvPr id="3" name="Picture 2">
            <a:extLst>
              <a:ext uri="{FF2B5EF4-FFF2-40B4-BE49-F238E27FC236}">
                <a16:creationId xmlns:a16="http://schemas.microsoft.com/office/drawing/2014/main" id="{D9BB4EDE-50FB-4785-A051-13C9D40F9218}"/>
              </a:ext>
            </a:extLst>
          </p:cNvPr>
          <p:cNvPicPr>
            <a:picLocks noChangeAspect="1"/>
          </p:cNvPicPr>
          <p:nvPr/>
        </p:nvPicPr>
        <p:blipFill>
          <a:blip r:embed="rId3"/>
          <a:stretch>
            <a:fillRect/>
          </a:stretch>
        </p:blipFill>
        <p:spPr>
          <a:xfrm>
            <a:off x="563568" y="1718020"/>
            <a:ext cx="7065034" cy="4766688"/>
          </a:xfrm>
          <a:prstGeom prst="rect">
            <a:avLst/>
          </a:prstGeom>
        </p:spPr>
      </p:pic>
      <p:sp>
        <p:nvSpPr>
          <p:cNvPr id="9" name="TextBox 8">
            <a:extLst>
              <a:ext uri="{FF2B5EF4-FFF2-40B4-BE49-F238E27FC236}">
                <a16:creationId xmlns:a16="http://schemas.microsoft.com/office/drawing/2014/main" id="{DFF2272D-62A3-47DA-9669-69511C4EB8F4}"/>
              </a:ext>
            </a:extLst>
          </p:cNvPr>
          <p:cNvSpPr txBox="1"/>
          <p:nvPr/>
        </p:nvSpPr>
        <p:spPr>
          <a:xfrm>
            <a:off x="7728916" y="2856827"/>
            <a:ext cx="3899516" cy="2308324"/>
          </a:xfrm>
          <a:prstGeom prst="rect">
            <a:avLst/>
          </a:prstGeom>
          <a:noFill/>
        </p:spPr>
        <p:txBody>
          <a:bodyPr wrap="square">
            <a:spAutoFit/>
          </a:bodyPr>
          <a:lstStyle/>
          <a:p>
            <a:pPr marL="285750" indent="-285750">
              <a:buFont typeface="Arial" panose="020B0604020202020204" pitchFamily="34" charset="0"/>
              <a:buChar char="•"/>
            </a:pPr>
            <a:r>
              <a:rPr lang="en-US">
                <a:solidFill>
                  <a:srgbClr val="375EAB"/>
                </a:solidFill>
                <a:latin typeface="Visby CF" pitchFamily="2" charset="77"/>
              </a:rPr>
              <a:t>Installation Training</a:t>
            </a:r>
          </a:p>
          <a:p>
            <a:pPr marL="285750" indent="-285750">
              <a:buFont typeface="Arial" panose="020B0604020202020204" pitchFamily="34" charset="0"/>
              <a:buChar char="•"/>
            </a:pPr>
            <a:r>
              <a:rPr lang="en-US">
                <a:solidFill>
                  <a:srgbClr val="375EAB"/>
                </a:solidFill>
                <a:latin typeface="Visby CF" pitchFamily="2" charset="77"/>
              </a:rPr>
              <a:t>Application Manuals</a:t>
            </a:r>
          </a:p>
          <a:p>
            <a:pPr marL="285750" indent="-285750">
              <a:buFont typeface="Arial" panose="020B0604020202020204" pitchFamily="34" charset="0"/>
              <a:buChar char="•"/>
            </a:pPr>
            <a:r>
              <a:rPr lang="en-US">
                <a:solidFill>
                  <a:srgbClr val="375EAB"/>
                </a:solidFill>
                <a:latin typeface="Visby CF" pitchFamily="2" charset="77"/>
              </a:rPr>
              <a:t>Training Video</a:t>
            </a:r>
          </a:p>
          <a:p>
            <a:pPr marL="285750" indent="-285750">
              <a:buFont typeface="Arial" panose="020B0604020202020204" pitchFamily="34" charset="0"/>
              <a:buChar char="•"/>
            </a:pPr>
            <a:r>
              <a:rPr lang="en-US">
                <a:solidFill>
                  <a:srgbClr val="375EAB"/>
                </a:solidFill>
                <a:latin typeface="Visby CF" pitchFamily="2" charset="77"/>
              </a:rPr>
              <a:t>Product and Safety Data Sheets</a:t>
            </a:r>
          </a:p>
          <a:p>
            <a:pPr marL="285750" indent="-285750">
              <a:buFont typeface="Arial" panose="020B0604020202020204" pitchFamily="34" charset="0"/>
              <a:buChar char="•"/>
            </a:pPr>
            <a:r>
              <a:rPr lang="en-US">
                <a:solidFill>
                  <a:srgbClr val="375EAB"/>
                </a:solidFill>
                <a:latin typeface="Visby CF" pitchFamily="2" charset="77"/>
              </a:rPr>
              <a:t>Pre-job Installation Assessment</a:t>
            </a:r>
          </a:p>
          <a:p>
            <a:pPr marL="285750" indent="-285750">
              <a:buFont typeface="Arial" panose="020B0604020202020204" pitchFamily="34" charset="0"/>
              <a:buChar char="•"/>
            </a:pPr>
            <a:r>
              <a:rPr lang="en-US">
                <a:solidFill>
                  <a:srgbClr val="375EAB"/>
                </a:solidFill>
                <a:latin typeface="Visby CF" pitchFamily="2" charset="77"/>
              </a:rPr>
              <a:t>Service Issue Analysis</a:t>
            </a:r>
          </a:p>
          <a:p>
            <a:pPr marL="285750" indent="-285750">
              <a:buFont typeface="Arial" panose="020B0604020202020204" pitchFamily="34" charset="0"/>
              <a:buChar char="•"/>
            </a:pPr>
            <a:r>
              <a:rPr lang="en-US">
                <a:solidFill>
                  <a:srgbClr val="375EAB"/>
                </a:solidFill>
                <a:latin typeface="Visby CF" pitchFamily="2" charset="77"/>
              </a:rPr>
              <a:t>Product Recommendations</a:t>
            </a:r>
          </a:p>
          <a:p>
            <a:pPr marL="285750" indent="-285750">
              <a:buFont typeface="Arial" panose="020B0604020202020204" pitchFamily="34" charset="0"/>
              <a:buChar char="•"/>
            </a:pPr>
            <a:r>
              <a:rPr lang="en-US">
                <a:solidFill>
                  <a:srgbClr val="375EAB"/>
                </a:solidFill>
                <a:latin typeface="Visby CF" pitchFamily="2" charset="77"/>
              </a:rPr>
              <a:t>On-Going In-Field Support</a:t>
            </a:r>
          </a:p>
        </p:txBody>
      </p:sp>
    </p:spTree>
    <p:extLst>
      <p:ext uri="{BB962C8B-B14F-4D97-AF65-F5344CB8AC3E}">
        <p14:creationId xmlns:p14="http://schemas.microsoft.com/office/powerpoint/2010/main" val="42733148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funnel chart&#10;&#10;Description automatically generated">
            <a:extLst>
              <a:ext uri="{FF2B5EF4-FFF2-40B4-BE49-F238E27FC236}">
                <a16:creationId xmlns:a16="http://schemas.microsoft.com/office/drawing/2014/main" id="{9C5E7EF7-3511-49F1-A6AF-0575E44104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28"/>
            <a:ext cx="12192000" cy="6857143"/>
          </a:xfrm>
          <a:prstGeom prst="rect">
            <a:avLst/>
          </a:prstGeom>
        </p:spPr>
      </p:pic>
      <p:sp>
        <p:nvSpPr>
          <p:cNvPr id="7" name="TextBox 6">
            <a:extLst>
              <a:ext uri="{FF2B5EF4-FFF2-40B4-BE49-F238E27FC236}">
                <a16:creationId xmlns:a16="http://schemas.microsoft.com/office/drawing/2014/main" id="{F96138F1-88EC-4AA6-85ED-A7AFA43C5045}"/>
              </a:ext>
            </a:extLst>
          </p:cNvPr>
          <p:cNvSpPr txBox="1"/>
          <p:nvPr/>
        </p:nvSpPr>
        <p:spPr>
          <a:xfrm>
            <a:off x="1312332" y="872066"/>
            <a:ext cx="10512724" cy="923330"/>
          </a:xfrm>
          <a:prstGeom prst="rect">
            <a:avLst/>
          </a:prstGeom>
          <a:noFill/>
        </p:spPr>
        <p:txBody>
          <a:bodyPr wrap="square" rtlCol="0">
            <a:spAutoFit/>
          </a:bodyPr>
          <a:lstStyle/>
          <a:p>
            <a:r>
              <a:rPr lang="en-US" sz="5400">
                <a:solidFill>
                  <a:srgbClr val="375EAB"/>
                </a:solidFill>
                <a:latin typeface="Poster Gothic ATF Heavy" panose="020B0903030202040204" pitchFamily="34" charset="0"/>
              </a:rPr>
              <a:t>Dealer Economics</a:t>
            </a:r>
          </a:p>
        </p:txBody>
      </p:sp>
      <p:grpSp>
        <p:nvGrpSpPr>
          <p:cNvPr id="8" name="Group 7">
            <a:extLst>
              <a:ext uri="{FF2B5EF4-FFF2-40B4-BE49-F238E27FC236}">
                <a16:creationId xmlns:a16="http://schemas.microsoft.com/office/drawing/2014/main" id="{40BC1007-BC2D-4118-B3FE-7C9E4D6691C8}"/>
              </a:ext>
            </a:extLst>
          </p:cNvPr>
          <p:cNvGrpSpPr/>
          <p:nvPr/>
        </p:nvGrpSpPr>
        <p:grpSpPr>
          <a:xfrm>
            <a:off x="678535" y="1984547"/>
            <a:ext cx="10882975" cy="1567391"/>
            <a:chOff x="678535" y="3418662"/>
            <a:chExt cx="10882975" cy="1567391"/>
          </a:xfrm>
        </p:grpSpPr>
        <p:pic>
          <p:nvPicPr>
            <p:cNvPr id="9" name="Picture 8">
              <a:extLst>
                <a:ext uri="{FF2B5EF4-FFF2-40B4-BE49-F238E27FC236}">
                  <a16:creationId xmlns:a16="http://schemas.microsoft.com/office/drawing/2014/main" id="{E827CD8C-623B-4E12-B189-029A11998F8B}"/>
                </a:ext>
              </a:extLst>
            </p:cNvPr>
            <p:cNvPicPr>
              <a:picLocks noChangeAspect="1"/>
            </p:cNvPicPr>
            <p:nvPr/>
          </p:nvPicPr>
          <p:blipFill>
            <a:blip r:embed="rId3"/>
            <a:stretch>
              <a:fillRect/>
            </a:stretch>
          </p:blipFill>
          <p:spPr>
            <a:xfrm>
              <a:off x="7878834" y="3418662"/>
              <a:ext cx="3682676" cy="1567391"/>
            </a:xfrm>
            <a:prstGeom prst="flowChartTerminator">
              <a:avLst/>
            </a:prstGeom>
          </p:spPr>
        </p:pic>
        <p:pic>
          <p:nvPicPr>
            <p:cNvPr id="10" name="Picture 9">
              <a:extLst>
                <a:ext uri="{FF2B5EF4-FFF2-40B4-BE49-F238E27FC236}">
                  <a16:creationId xmlns:a16="http://schemas.microsoft.com/office/drawing/2014/main" id="{F8C2BFF0-1D63-4F4C-9533-BC182B2B8D54}"/>
                </a:ext>
              </a:extLst>
            </p:cNvPr>
            <p:cNvPicPr>
              <a:picLocks noChangeAspect="1"/>
            </p:cNvPicPr>
            <p:nvPr/>
          </p:nvPicPr>
          <p:blipFill>
            <a:blip r:embed="rId4"/>
            <a:stretch>
              <a:fillRect/>
            </a:stretch>
          </p:blipFill>
          <p:spPr>
            <a:xfrm>
              <a:off x="4295045" y="3428999"/>
              <a:ext cx="3616751" cy="1508091"/>
            </a:xfrm>
            <a:prstGeom prst="flowChartTerminator">
              <a:avLst/>
            </a:prstGeom>
          </p:spPr>
        </p:pic>
        <p:pic>
          <p:nvPicPr>
            <p:cNvPr id="11" name="Picture 10">
              <a:extLst>
                <a:ext uri="{FF2B5EF4-FFF2-40B4-BE49-F238E27FC236}">
                  <a16:creationId xmlns:a16="http://schemas.microsoft.com/office/drawing/2014/main" id="{2C5A7B0E-7B18-4323-9686-907C4DF1D05C}"/>
                </a:ext>
              </a:extLst>
            </p:cNvPr>
            <p:cNvPicPr>
              <a:picLocks noChangeAspect="1"/>
            </p:cNvPicPr>
            <p:nvPr/>
          </p:nvPicPr>
          <p:blipFill>
            <a:blip r:embed="rId5"/>
            <a:stretch>
              <a:fillRect/>
            </a:stretch>
          </p:blipFill>
          <p:spPr>
            <a:xfrm>
              <a:off x="678535" y="3444931"/>
              <a:ext cx="3616751" cy="1476225"/>
            </a:xfrm>
            <a:prstGeom prst="flowChartTerminator">
              <a:avLst/>
            </a:prstGeom>
          </p:spPr>
        </p:pic>
      </p:grpSp>
      <p:sp>
        <p:nvSpPr>
          <p:cNvPr id="12" name="Content Placeholder 2">
            <a:extLst>
              <a:ext uri="{FF2B5EF4-FFF2-40B4-BE49-F238E27FC236}">
                <a16:creationId xmlns:a16="http://schemas.microsoft.com/office/drawing/2014/main" id="{D8FF4FD1-0D78-49A2-8110-6D98C0DBA56F}"/>
              </a:ext>
            </a:extLst>
          </p:cNvPr>
          <p:cNvSpPr txBox="1">
            <a:spLocks/>
          </p:cNvSpPr>
          <p:nvPr/>
        </p:nvSpPr>
        <p:spPr>
          <a:xfrm>
            <a:off x="1466577" y="3580893"/>
            <a:ext cx="6934200" cy="281940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Arial" panose="020B0604020202020204" pitchFamily="34" charset="0"/>
              <a:buChar char="•"/>
            </a:pPr>
            <a:endParaRPr lang="en-US">
              <a:solidFill>
                <a:srgbClr val="375EAB"/>
              </a:solidFill>
              <a:latin typeface="Visby CF" pitchFamily="2" charset="77"/>
            </a:endParaRPr>
          </a:p>
        </p:txBody>
      </p:sp>
      <p:sp>
        <p:nvSpPr>
          <p:cNvPr id="14" name="TextBox 13">
            <a:extLst>
              <a:ext uri="{FF2B5EF4-FFF2-40B4-BE49-F238E27FC236}">
                <a16:creationId xmlns:a16="http://schemas.microsoft.com/office/drawing/2014/main" id="{FF1C1E4C-20AB-4708-8FED-D0E3D0FDB376}"/>
              </a:ext>
            </a:extLst>
          </p:cNvPr>
          <p:cNvSpPr txBox="1"/>
          <p:nvPr/>
        </p:nvSpPr>
        <p:spPr>
          <a:xfrm>
            <a:off x="1755131" y="4167145"/>
            <a:ext cx="8650883" cy="1346010"/>
          </a:xfrm>
          <a:prstGeom prst="rect">
            <a:avLst/>
          </a:prstGeom>
          <a:noFill/>
        </p:spPr>
        <p:txBody>
          <a:bodyPr wrap="square">
            <a:spAutoFit/>
          </a:bodyPr>
          <a:lstStyle/>
          <a:p>
            <a:pPr marL="342900" indent="-342900">
              <a:lnSpc>
                <a:spcPct val="90000"/>
              </a:lnSpc>
              <a:spcBef>
                <a:spcPts val="1000"/>
              </a:spcBef>
              <a:buFont typeface="Arial" panose="020B0604020202020204" pitchFamily="34" charset="0"/>
              <a:buChar char="•"/>
            </a:pPr>
            <a:r>
              <a:rPr lang="en-US" sz="2400">
                <a:solidFill>
                  <a:srgbClr val="375EAB"/>
                </a:solidFill>
                <a:latin typeface="Visby CF" pitchFamily="2" charset="77"/>
              </a:rPr>
              <a:t>Typical Rhino Shield dealers gross $1.5M+ in gross revenue</a:t>
            </a:r>
          </a:p>
          <a:p>
            <a:pPr marL="342900" indent="-342900">
              <a:lnSpc>
                <a:spcPct val="90000"/>
              </a:lnSpc>
              <a:spcBef>
                <a:spcPts val="1000"/>
              </a:spcBef>
              <a:buFont typeface="Arial" panose="020B0604020202020204" pitchFamily="34" charset="0"/>
              <a:buChar char="•"/>
            </a:pPr>
            <a:r>
              <a:rPr lang="en-US" sz="2400">
                <a:solidFill>
                  <a:srgbClr val="375EAB"/>
                </a:solidFill>
                <a:latin typeface="Visby CF" pitchFamily="2" charset="77"/>
              </a:rPr>
              <a:t>Gross profits of 55-60%</a:t>
            </a:r>
          </a:p>
          <a:p>
            <a:pPr marL="342900" indent="-342900">
              <a:lnSpc>
                <a:spcPct val="90000"/>
              </a:lnSpc>
              <a:spcBef>
                <a:spcPts val="1000"/>
              </a:spcBef>
              <a:buFont typeface="Arial" panose="020B0604020202020204" pitchFamily="34" charset="0"/>
              <a:buChar char="•"/>
            </a:pPr>
            <a:r>
              <a:rPr lang="en-US" sz="2400">
                <a:solidFill>
                  <a:srgbClr val="375EAB"/>
                </a:solidFill>
                <a:latin typeface="Visby CF" pitchFamily="2" charset="77"/>
              </a:rPr>
              <a:t>Net profit margins of 15-20%</a:t>
            </a:r>
          </a:p>
        </p:txBody>
      </p:sp>
    </p:spTree>
    <p:extLst>
      <p:ext uri="{BB962C8B-B14F-4D97-AF65-F5344CB8AC3E}">
        <p14:creationId xmlns:p14="http://schemas.microsoft.com/office/powerpoint/2010/main" val="12134199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funnel chart&#10;&#10;Description automatically generated">
            <a:extLst>
              <a:ext uri="{FF2B5EF4-FFF2-40B4-BE49-F238E27FC236}">
                <a16:creationId xmlns:a16="http://schemas.microsoft.com/office/drawing/2014/main" id="{9C5E7EF7-3511-49F1-A6AF-0575E44104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28"/>
            <a:ext cx="12192000" cy="6857143"/>
          </a:xfrm>
          <a:prstGeom prst="rect">
            <a:avLst/>
          </a:prstGeom>
        </p:spPr>
      </p:pic>
      <p:sp>
        <p:nvSpPr>
          <p:cNvPr id="7" name="TextBox 6">
            <a:extLst>
              <a:ext uri="{FF2B5EF4-FFF2-40B4-BE49-F238E27FC236}">
                <a16:creationId xmlns:a16="http://schemas.microsoft.com/office/drawing/2014/main" id="{F96138F1-88EC-4AA6-85ED-A7AFA43C5045}"/>
              </a:ext>
            </a:extLst>
          </p:cNvPr>
          <p:cNvSpPr txBox="1"/>
          <p:nvPr/>
        </p:nvSpPr>
        <p:spPr>
          <a:xfrm>
            <a:off x="1312332" y="872066"/>
            <a:ext cx="10512724" cy="923330"/>
          </a:xfrm>
          <a:prstGeom prst="rect">
            <a:avLst/>
          </a:prstGeom>
          <a:noFill/>
        </p:spPr>
        <p:txBody>
          <a:bodyPr wrap="square" rtlCol="0">
            <a:spAutoFit/>
          </a:bodyPr>
          <a:lstStyle/>
          <a:p>
            <a:r>
              <a:rPr lang="en-US" sz="5400">
                <a:solidFill>
                  <a:srgbClr val="375EAB"/>
                </a:solidFill>
                <a:latin typeface="Poster Gothic ATF Heavy" panose="020B0903030202040204" pitchFamily="34" charset="0"/>
              </a:rPr>
              <a:t>Dealer Economics</a:t>
            </a:r>
          </a:p>
        </p:txBody>
      </p:sp>
      <p:grpSp>
        <p:nvGrpSpPr>
          <p:cNvPr id="8" name="Group 7">
            <a:extLst>
              <a:ext uri="{FF2B5EF4-FFF2-40B4-BE49-F238E27FC236}">
                <a16:creationId xmlns:a16="http://schemas.microsoft.com/office/drawing/2014/main" id="{40BC1007-BC2D-4118-B3FE-7C9E4D6691C8}"/>
              </a:ext>
            </a:extLst>
          </p:cNvPr>
          <p:cNvGrpSpPr/>
          <p:nvPr/>
        </p:nvGrpSpPr>
        <p:grpSpPr>
          <a:xfrm>
            <a:off x="629033" y="1754200"/>
            <a:ext cx="3699277" cy="4662889"/>
            <a:chOff x="661934" y="3433236"/>
            <a:chExt cx="3699277" cy="4662889"/>
          </a:xfrm>
        </p:grpSpPr>
        <p:pic>
          <p:nvPicPr>
            <p:cNvPr id="9" name="Picture 8">
              <a:extLst>
                <a:ext uri="{FF2B5EF4-FFF2-40B4-BE49-F238E27FC236}">
                  <a16:creationId xmlns:a16="http://schemas.microsoft.com/office/drawing/2014/main" id="{E827CD8C-623B-4E12-B189-029A11998F8B}"/>
                </a:ext>
              </a:extLst>
            </p:cNvPr>
            <p:cNvPicPr>
              <a:picLocks noChangeAspect="1"/>
            </p:cNvPicPr>
            <p:nvPr/>
          </p:nvPicPr>
          <p:blipFill>
            <a:blip r:embed="rId3"/>
            <a:stretch>
              <a:fillRect/>
            </a:stretch>
          </p:blipFill>
          <p:spPr>
            <a:xfrm>
              <a:off x="678535" y="6528734"/>
              <a:ext cx="3682676" cy="1567391"/>
            </a:xfrm>
            <a:prstGeom prst="flowChartTerminator">
              <a:avLst/>
            </a:prstGeom>
          </p:spPr>
        </p:pic>
        <p:pic>
          <p:nvPicPr>
            <p:cNvPr id="10" name="Picture 9">
              <a:extLst>
                <a:ext uri="{FF2B5EF4-FFF2-40B4-BE49-F238E27FC236}">
                  <a16:creationId xmlns:a16="http://schemas.microsoft.com/office/drawing/2014/main" id="{F8C2BFF0-1D63-4F4C-9533-BC182B2B8D54}"/>
                </a:ext>
              </a:extLst>
            </p:cNvPr>
            <p:cNvPicPr>
              <a:picLocks noChangeAspect="1"/>
            </p:cNvPicPr>
            <p:nvPr/>
          </p:nvPicPr>
          <p:blipFill>
            <a:blip r:embed="rId4"/>
            <a:stretch>
              <a:fillRect/>
            </a:stretch>
          </p:blipFill>
          <p:spPr>
            <a:xfrm>
              <a:off x="661934" y="4965052"/>
              <a:ext cx="3616751" cy="1508091"/>
            </a:xfrm>
            <a:prstGeom prst="flowChartTerminator">
              <a:avLst/>
            </a:prstGeom>
          </p:spPr>
        </p:pic>
        <p:pic>
          <p:nvPicPr>
            <p:cNvPr id="11" name="Picture 10">
              <a:extLst>
                <a:ext uri="{FF2B5EF4-FFF2-40B4-BE49-F238E27FC236}">
                  <a16:creationId xmlns:a16="http://schemas.microsoft.com/office/drawing/2014/main" id="{2C5A7B0E-7B18-4323-9686-907C4DF1D05C}"/>
                </a:ext>
              </a:extLst>
            </p:cNvPr>
            <p:cNvPicPr>
              <a:picLocks noChangeAspect="1"/>
            </p:cNvPicPr>
            <p:nvPr/>
          </p:nvPicPr>
          <p:blipFill>
            <a:blip r:embed="rId5"/>
            <a:stretch>
              <a:fillRect/>
            </a:stretch>
          </p:blipFill>
          <p:spPr>
            <a:xfrm>
              <a:off x="678535" y="3433236"/>
              <a:ext cx="3616751" cy="1476225"/>
            </a:xfrm>
            <a:prstGeom prst="flowChartTerminator">
              <a:avLst/>
            </a:prstGeom>
          </p:spPr>
        </p:pic>
      </p:grpSp>
      <p:sp>
        <p:nvSpPr>
          <p:cNvPr id="12" name="Content Placeholder 2">
            <a:extLst>
              <a:ext uri="{FF2B5EF4-FFF2-40B4-BE49-F238E27FC236}">
                <a16:creationId xmlns:a16="http://schemas.microsoft.com/office/drawing/2014/main" id="{D8FF4FD1-0D78-49A2-8110-6D98C0DBA56F}"/>
              </a:ext>
            </a:extLst>
          </p:cNvPr>
          <p:cNvSpPr txBox="1">
            <a:spLocks/>
          </p:cNvSpPr>
          <p:nvPr/>
        </p:nvSpPr>
        <p:spPr>
          <a:xfrm>
            <a:off x="1466577" y="3580893"/>
            <a:ext cx="6934200" cy="281940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Arial" panose="020B0604020202020204" pitchFamily="34" charset="0"/>
              <a:buChar char="•"/>
            </a:pPr>
            <a:endParaRPr lang="en-US">
              <a:solidFill>
                <a:srgbClr val="375EAB"/>
              </a:solidFill>
              <a:latin typeface="Visby CF" pitchFamily="2" charset="77"/>
            </a:endParaRPr>
          </a:p>
        </p:txBody>
      </p:sp>
      <p:sp>
        <p:nvSpPr>
          <p:cNvPr id="13" name="Content Placeholder 2">
            <a:extLst>
              <a:ext uri="{FF2B5EF4-FFF2-40B4-BE49-F238E27FC236}">
                <a16:creationId xmlns:a16="http://schemas.microsoft.com/office/drawing/2014/main" id="{37264B22-D449-4766-AB75-4CB04EA9E256}"/>
              </a:ext>
            </a:extLst>
          </p:cNvPr>
          <p:cNvSpPr txBox="1">
            <a:spLocks/>
          </p:cNvSpPr>
          <p:nvPr/>
        </p:nvSpPr>
        <p:spPr>
          <a:xfrm>
            <a:off x="4745818" y="1981199"/>
            <a:ext cx="6400800" cy="144780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indent="-342900" algn="l">
              <a:lnSpc>
                <a:spcPct val="110000"/>
              </a:lnSpc>
              <a:buFont typeface="Arial" panose="020B0604020202020204" pitchFamily="34" charset="0"/>
              <a:buChar char="•"/>
            </a:pPr>
            <a:r>
              <a:rPr lang="en-US" sz="2800">
                <a:solidFill>
                  <a:srgbClr val="375EAB"/>
                </a:solidFill>
                <a:latin typeface="Visby CF" pitchFamily="2" charset="77"/>
              </a:rPr>
              <a:t>Average retail/sq. ft.: $4.50-$6.00+</a:t>
            </a:r>
          </a:p>
          <a:p>
            <a:pPr indent="-342900" algn="l">
              <a:lnSpc>
                <a:spcPct val="110000"/>
              </a:lnSpc>
              <a:buFont typeface="Arial" panose="020B0604020202020204" pitchFamily="34" charset="0"/>
              <a:buChar char="•"/>
            </a:pPr>
            <a:r>
              <a:rPr lang="en-US" sz="2800">
                <a:solidFill>
                  <a:srgbClr val="375EAB"/>
                </a:solidFill>
                <a:latin typeface="Visby CF" pitchFamily="2" charset="77"/>
              </a:rPr>
              <a:t>Average Gross Margin:  55-60%</a:t>
            </a:r>
          </a:p>
          <a:p>
            <a:pPr lvl="1"/>
            <a:endParaRPr lang="en-US">
              <a:latin typeface="Prototype" pitchFamily="2" charset="0"/>
              <a:ea typeface="Prototype" pitchFamily="2" charset="0"/>
              <a:cs typeface="Prototype" pitchFamily="2" charset="0"/>
            </a:endParaRPr>
          </a:p>
        </p:txBody>
      </p:sp>
      <p:sp>
        <p:nvSpPr>
          <p:cNvPr id="15" name="TextBox 14">
            <a:extLst>
              <a:ext uri="{FF2B5EF4-FFF2-40B4-BE49-F238E27FC236}">
                <a16:creationId xmlns:a16="http://schemas.microsoft.com/office/drawing/2014/main" id="{AC3FADFC-3960-45FB-B7D5-50A39B8B4C17}"/>
              </a:ext>
            </a:extLst>
          </p:cNvPr>
          <p:cNvSpPr txBox="1"/>
          <p:nvPr/>
        </p:nvSpPr>
        <p:spPr>
          <a:xfrm>
            <a:off x="5041541" y="3297384"/>
            <a:ext cx="6156664" cy="2850011"/>
          </a:xfrm>
          <a:prstGeom prst="rect">
            <a:avLst/>
          </a:prstGeom>
          <a:noFill/>
        </p:spPr>
        <p:txBody>
          <a:bodyPr wrap="square">
            <a:spAutoFit/>
          </a:bodyPr>
          <a:lstStyle/>
          <a:p>
            <a:pPr algn="ctr">
              <a:lnSpc>
                <a:spcPct val="110000"/>
              </a:lnSpc>
            </a:pPr>
            <a:r>
              <a:rPr lang="en-US" sz="1600" b="1" u="sng">
                <a:solidFill>
                  <a:srgbClr val="375EAB"/>
                </a:solidFill>
                <a:latin typeface="Visby CF" pitchFamily="2" charset="77"/>
              </a:rPr>
              <a:t>Typical Dealer P&amp;L Breakdown</a:t>
            </a:r>
          </a:p>
          <a:p>
            <a:pPr marL="114300" lvl="1" algn="l">
              <a:lnSpc>
                <a:spcPct val="110000"/>
              </a:lnSpc>
            </a:pPr>
            <a:r>
              <a:rPr lang="en-US" sz="1600">
                <a:solidFill>
                  <a:srgbClr val="375EAB"/>
                </a:solidFill>
                <a:latin typeface="Visby CF" pitchFamily="2" charset="77"/>
              </a:rPr>
              <a:t>Material:			13-15% of revenue </a:t>
            </a:r>
          </a:p>
          <a:p>
            <a:pPr marL="114300" lvl="1" algn="l">
              <a:lnSpc>
                <a:spcPct val="110000"/>
              </a:lnSpc>
            </a:pPr>
            <a:r>
              <a:rPr lang="en-US" sz="1600" u="sng">
                <a:solidFill>
                  <a:srgbClr val="375EAB"/>
                </a:solidFill>
                <a:latin typeface="Visby CF" pitchFamily="2" charset="77"/>
              </a:rPr>
              <a:t>Labor:			25-30%			</a:t>
            </a:r>
          </a:p>
          <a:p>
            <a:pPr marL="114300" lvl="1" algn="l">
              <a:lnSpc>
                <a:spcPct val="110000"/>
              </a:lnSpc>
            </a:pPr>
            <a:r>
              <a:rPr lang="en-US" sz="1600">
                <a:solidFill>
                  <a:srgbClr val="375EAB"/>
                </a:solidFill>
                <a:latin typeface="Visby CF" pitchFamily="2" charset="77"/>
              </a:rPr>
              <a:t>	</a:t>
            </a:r>
            <a:r>
              <a:rPr lang="en-US" sz="1600" b="1">
                <a:solidFill>
                  <a:srgbClr val="375EAB"/>
                </a:solidFill>
                <a:latin typeface="Visby CF" pitchFamily="2" charset="77"/>
              </a:rPr>
              <a:t>Gross Margin:	55%-60%</a:t>
            </a:r>
          </a:p>
          <a:p>
            <a:pPr marL="114300" lvl="1" algn="l">
              <a:lnSpc>
                <a:spcPct val="110000"/>
              </a:lnSpc>
            </a:pPr>
            <a:endParaRPr lang="en-US" sz="1600">
              <a:solidFill>
                <a:srgbClr val="375EAB"/>
              </a:solidFill>
              <a:latin typeface="Visby CF" pitchFamily="2" charset="77"/>
            </a:endParaRPr>
          </a:p>
          <a:p>
            <a:pPr marL="114300" lvl="1" algn="ctr">
              <a:lnSpc>
                <a:spcPct val="110000"/>
              </a:lnSpc>
            </a:pPr>
            <a:r>
              <a:rPr lang="en-US" sz="1600" b="1" u="sng">
                <a:solidFill>
                  <a:srgbClr val="375EAB"/>
                </a:solidFill>
                <a:latin typeface="Visby CF" pitchFamily="2" charset="77"/>
              </a:rPr>
              <a:t>Variable Expenses</a:t>
            </a:r>
          </a:p>
          <a:p>
            <a:pPr marL="114300" lvl="1" algn="l">
              <a:lnSpc>
                <a:spcPct val="110000"/>
              </a:lnSpc>
            </a:pPr>
            <a:r>
              <a:rPr lang="en-US" sz="1600">
                <a:solidFill>
                  <a:srgbClr val="375EAB"/>
                </a:solidFill>
                <a:latin typeface="Visby CF" pitchFamily="2" charset="77"/>
              </a:rPr>
              <a:t>Marketing:		15-18%</a:t>
            </a:r>
          </a:p>
          <a:p>
            <a:pPr marL="114300" lvl="1" algn="l">
              <a:lnSpc>
                <a:spcPct val="110000"/>
              </a:lnSpc>
            </a:pPr>
            <a:r>
              <a:rPr lang="en-US" sz="1600">
                <a:solidFill>
                  <a:srgbClr val="375EAB"/>
                </a:solidFill>
                <a:latin typeface="Visby CF" pitchFamily="2" charset="77"/>
              </a:rPr>
              <a:t>Sales Commissions:	10-12%</a:t>
            </a:r>
          </a:p>
          <a:p>
            <a:pPr marL="114300" lvl="1" algn="l">
              <a:lnSpc>
                <a:spcPct val="110000"/>
              </a:lnSpc>
            </a:pPr>
            <a:r>
              <a:rPr lang="en-US" sz="1600" u="sng">
                <a:solidFill>
                  <a:srgbClr val="375EAB"/>
                </a:solidFill>
                <a:latin typeface="Visby CF" pitchFamily="2" charset="77"/>
              </a:rPr>
              <a:t>Admin./Other:		10-15%			</a:t>
            </a:r>
          </a:p>
          <a:p>
            <a:pPr marL="114300" lvl="1" algn="l">
              <a:lnSpc>
                <a:spcPct val="110000"/>
              </a:lnSpc>
            </a:pPr>
            <a:r>
              <a:rPr lang="en-US" sz="1600">
                <a:solidFill>
                  <a:srgbClr val="375EAB"/>
                </a:solidFill>
                <a:latin typeface="Visby CF" pitchFamily="2" charset="77"/>
              </a:rPr>
              <a:t>	</a:t>
            </a:r>
            <a:r>
              <a:rPr lang="en-US" sz="1600" b="1">
                <a:solidFill>
                  <a:srgbClr val="375EAB"/>
                </a:solidFill>
                <a:latin typeface="Visby CF" pitchFamily="2" charset="77"/>
              </a:rPr>
              <a:t>Net Profit:	15-20%</a:t>
            </a:r>
            <a:endParaRPr lang="en-US" sz="2000" b="1">
              <a:solidFill>
                <a:srgbClr val="375EAB"/>
              </a:solidFill>
              <a:latin typeface="Visby CF" pitchFamily="2" charset="77"/>
            </a:endParaRPr>
          </a:p>
        </p:txBody>
      </p:sp>
    </p:spTree>
    <p:extLst>
      <p:ext uri="{BB962C8B-B14F-4D97-AF65-F5344CB8AC3E}">
        <p14:creationId xmlns:p14="http://schemas.microsoft.com/office/powerpoint/2010/main" val="42118890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funnel chart&#10;&#10;Description automatically generated">
            <a:extLst>
              <a:ext uri="{FF2B5EF4-FFF2-40B4-BE49-F238E27FC236}">
                <a16:creationId xmlns:a16="http://schemas.microsoft.com/office/drawing/2014/main" id="{C3FA9D9A-92CF-40B1-BAD0-5B934CC0F0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28"/>
            <a:ext cx="12192000" cy="6857143"/>
          </a:xfrm>
          <a:prstGeom prst="rect">
            <a:avLst/>
          </a:prstGeom>
        </p:spPr>
      </p:pic>
      <p:sp>
        <p:nvSpPr>
          <p:cNvPr id="5" name="TextBox 4">
            <a:extLst>
              <a:ext uri="{FF2B5EF4-FFF2-40B4-BE49-F238E27FC236}">
                <a16:creationId xmlns:a16="http://schemas.microsoft.com/office/drawing/2014/main" id="{176AFAFB-86C6-424A-8B73-ADDBA64B9EAC}"/>
              </a:ext>
            </a:extLst>
          </p:cNvPr>
          <p:cNvSpPr txBox="1"/>
          <p:nvPr/>
        </p:nvSpPr>
        <p:spPr>
          <a:xfrm>
            <a:off x="1312332" y="872066"/>
            <a:ext cx="9287605" cy="923330"/>
          </a:xfrm>
          <a:prstGeom prst="rect">
            <a:avLst/>
          </a:prstGeom>
          <a:noFill/>
        </p:spPr>
        <p:txBody>
          <a:bodyPr wrap="square" rtlCol="0">
            <a:spAutoFit/>
          </a:bodyPr>
          <a:lstStyle/>
          <a:p>
            <a:r>
              <a:rPr lang="en-US" sz="5400">
                <a:solidFill>
                  <a:srgbClr val="375EAB"/>
                </a:solidFill>
                <a:latin typeface="Poster Gothic ATF Heavy" panose="020B0903030202040204" pitchFamily="34" charset="0"/>
              </a:rPr>
              <a:t>Start today</a:t>
            </a:r>
          </a:p>
        </p:txBody>
      </p:sp>
      <p:sp>
        <p:nvSpPr>
          <p:cNvPr id="9" name="Content Placeholder 2">
            <a:extLst>
              <a:ext uri="{FF2B5EF4-FFF2-40B4-BE49-F238E27FC236}">
                <a16:creationId xmlns:a16="http://schemas.microsoft.com/office/drawing/2014/main" id="{F027958B-2F75-4A88-8A69-423903A04A51}"/>
              </a:ext>
            </a:extLst>
          </p:cNvPr>
          <p:cNvSpPr txBox="1">
            <a:spLocks/>
          </p:cNvSpPr>
          <p:nvPr/>
        </p:nvSpPr>
        <p:spPr>
          <a:xfrm>
            <a:off x="1587993" y="2153673"/>
            <a:ext cx="9016014" cy="217281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3200" b="1">
                <a:solidFill>
                  <a:srgbClr val="375EAB"/>
                </a:solidFill>
                <a:latin typeface="Visby CF" pitchFamily="2" charset="77"/>
              </a:rPr>
              <a:t>Build a million-dollar business with less than</a:t>
            </a:r>
          </a:p>
          <a:p>
            <a:r>
              <a:rPr lang="en-US" sz="3200" b="1">
                <a:solidFill>
                  <a:srgbClr val="375EAB"/>
                </a:solidFill>
                <a:latin typeface="Visby CF" pitchFamily="2" charset="77"/>
              </a:rPr>
              <a:t> $75,000 as an initial investment.</a:t>
            </a:r>
          </a:p>
        </p:txBody>
      </p:sp>
      <p:sp>
        <p:nvSpPr>
          <p:cNvPr id="10" name="Content Placeholder 2">
            <a:extLst>
              <a:ext uri="{FF2B5EF4-FFF2-40B4-BE49-F238E27FC236}">
                <a16:creationId xmlns:a16="http://schemas.microsoft.com/office/drawing/2014/main" id="{1248DF31-A7D7-47F2-B037-053D63B05AD2}"/>
              </a:ext>
            </a:extLst>
          </p:cNvPr>
          <p:cNvSpPr txBox="1">
            <a:spLocks/>
          </p:cNvSpPr>
          <p:nvPr/>
        </p:nvSpPr>
        <p:spPr>
          <a:xfrm>
            <a:off x="1477392" y="3357979"/>
            <a:ext cx="6934200" cy="281940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Arial" panose="020B0604020202020204" pitchFamily="34" charset="0"/>
              <a:buChar char="•"/>
            </a:pPr>
            <a:r>
              <a:rPr lang="en-US">
                <a:solidFill>
                  <a:srgbClr val="375EAB"/>
                </a:solidFill>
                <a:latin typeface="Visby CF" pitchFamily="2" charset="77"/>
              </a:rPr>
              <a:t>Exclusive Territory</a:t>
            </a:r>
          </a:p>
          <a:p>
            <a:pPr marL="342900" indent="-342900" algn="l">
              <a:buFont typeface="Arial" panose="020B0604020202020204" pitchFamily="34" charset="0"/>
              <a:buChar char="•"/>
            </a:pPr>
            <a:r>
              <a:rPr lang="en-US">
                <a:solidFill>
                  <a:srgbClr val="375EAB"/>
                </a:solidFill>
                <a:latin typeface="Visby CF" pitchFamily="2" charset="77"/>
              </a:rPr>
              <a:t>No-Franchise Fees</a:t>
            </a:r>
          </a:p>
          <a:p>
            <a:pPr marL="342900" indent="-342900" algn="l">
              <a:buFont typeface="Arial" panose="020B0604020202020204" pitchFamily="34" charset="0"/>
              <a:buChar char="•"/>
            </a:pPr>
            <a:r>
              <a:rPr lang="en-US">
                <a:solidFill>
                  <a:srgbClr val="375EAB"/>
                </a:solidFill>
                <a:latin typeface="Visby CF" pitchFamily="2" charset="77"/>
              </a:rPr>
              <a:t>Robust Marketing Support </a:t>
            </a:r>
          </a:p>
          <a:p>
            <a:pPr marL="342900" indent="-342900" algn="l">
              <a:buFont typeface="Arial" panose="020B0604020202020204" pitchFamily="34" charset="0"/>
              <a:buChar char="•"/>
            </a:pPr>
            <a:r>
              <a:rPr lang="en-US">
                <a:solidFill>
                  <a:srgbClr val="375EAB"/>
                </a:solidFill>
                <a:latin typeface="Visby CF" pitchFamily="2" charset="77"/>
              </a:rPr>
              <a:t>Complete Sales Training</a:t>
            </a:r>
          </a:p>
          <a:p>
            <a:pPr marL="342900" indent="-342900" algn="l">
              <a:buFont typeface="Arial" panose="020B0604020202020204" pitchFamily="34" charset="0"/>
              <a:buChar char="•"/>
            </a:pPr>
            <a:r>
              <a:rPr lang="en-US">
                <a:solidFill>
                  <a:srgbClr val="375EAB"/>
                </a:solidFill>
                <a:latin typeface="Visby CF" pitchFamily="2" charset="77"/>
              </a:rPr>
              <a:t>Installation &amp; Crew Training</a:t>
            </a:r>
          </a:p>
          <a:p>
            <a:pPr marL="342900" indent="-342900" algn="l">
              <a:buFont typeface="Arial" panose="020B0604020202020204" pitchFamily="34" charset="0"/>
              <a:buChar char="•"/>
            </a:pPr>
            <a:r>
              <a:rPr lang="en-US">
                <a:solidFill>
                  <a:srgbClr val="375EAB"/>
                </a:solidFill>
                <a:latin typeface="Visby CF" pitchFamily="2" charset="77"/>
              </a:rPr>
              <a:t>Dealer &amp; Financial Management Guidance</a:t>
            </a:r>
          </a:p>
          <a:p>
            <a:pPr marL="342900" indent="-342900" algn="l">
              <a:buFont typeface="Arial" panose="020B0604020202020204" pitchFamily="34" charset="0"/>
              <a:buChar char="•"/>
            </a:pPr>
            <a:endParaRPr lang="en-US">
              <a:solidFill>
                <a:srgbClr val="375EAB"/>
              </a:solidFill>
              <a:latin typeface="Visby CF" pitchFamily="2" charset="77"/>
            </a:endParaRPr>
          </a:p>
        </p:txBody>
      </p:sp>
    </p:spTree>
    <p:extLst>
      <p:ext uri="{BB962C8B-B14F-4D97-AF65-F5344CB8AC3E}">
        <p14:creationId xmlns:p14="http://schemas.microsoft.com/office/powerpoint/2010/main" val="32676599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E4DF6717-CF01-4098-9DA1-DCDAA18010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28"/>
            <a:ext cx="12192000" cy="6857143"/>
          </a:xfrm>
          <a:prstGeom prst="rect">
            <a:avLst/>
          </a:prstGeom>
        </p:spPr>
      </p:pic>
      <p:sp>
        <p:nvSpPr>
          <p:cNvPr id="4" name="TextBox 3">
            <a:extLst>
              <a:ext uri="{FF2B5EF4-FFF2-40B4-BE49-F238E27FC236}">
                <a16:creationId xmlns:a16="http://schemas.microsoft.com/office/drawing/2014/main" id="{487D68B3-42D8-4525-B6C2-237DC46C8B49}"/>
              </a:ext>
            </a:extLst>
          </p:cNvPr>
          <p:cNvSpPr txBox="1"/>
          <p:nvPr/>
        </p:nvSpPr>
        <p:spPr>
          <a:xfrm>
            <a:off x="1888478" y="6272796"/>
            <a:ext cx="6959600" cy="584775"/>
          </a:xfrm>
          <a:prstGeom prst="rect">
            <a:avLst/>
          </a:prstGeom>
          <a:noFill/>
        </p:spPr>
        <p:txBody>
          <a:bodyPr wrap="square" rtlCol="0">
            <a:spAutoFit/>
          </a:bodyPr>
          <a:lstStyle/>
          <a:p>
            <a:r>
              <a:rPr lang="en-US" sz="3200">
                <a:solidFill>
                  <a:srgbClr val="375EAB"/>
                </a:solidFill>
                <a:latin typeface="Poster Gothic ATF Heavy" panose="020B0903030202040204" pitchFamily="34" charset="0"/>
              </a:rPr>
              <a:t>Dealership Opportunity</a:t>
            </a:r>
          </a:p>
        </p:txBody>
      </p:sp>
    </p:spTree>
    <p:extLst>
      <p:ext uri="{BB962C8B-B14F-4D97-AF65-F5344CB8AC3E}">
        <p14:creationId xmlns:p14="http://schemas.microsoft.com/office/powerpoint/2010/main" val="13988290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funnel chart&#10;&#10;Description automatically generated">
            <a:extLst>
              <a:ext uri="{FF2B5EF4-FFF2-40B4-BE49-F238E27FC236}">
                <a16:creationId xmlns:a16="http://schemas.microsoft.com/office/drawing/2014/main" id="{C3FA9D9A-92CF-40B1-BAD0-5B934CC0F0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28"/>
            <a:ext cx="12192000" cy="6857143"/>
          </a:xfrm>
          <a:prstGeom prst="rect">
            <a:avLst/>
          </a:prstGeom>
        </p:spPr>
      </p:pic>
      <p:sp>
        <p:nvSpPr>
          <p:cNvPr id="5" name="TextBox 4">
            <a:extLst>
              <a:ext uri="{FF2B5EF4-FFF2-40B4-BE49-F238E27FC236}">
                <a16:creationId xmlns:a16="http://schemas.microsoft.com/office/drawing/2014/main" id="{176AFAFB-86C6-424A-8B73-ADDBA64B9EAC}"/>
              </a:ext>
            </a:extLst>
          </p:cNvPr>
          <p:cNvSpPr txBox="1"/>
          <p:nvPr/>
        </p:nvSpPr>
        <p:spPr>
          <a:xfrm>
            <a:off x="1312332" y="872066"/>
            <a:ext cx="9287605" cy="923330"/>
          </a:xfrm>
          <a:prstGeom prst="rect">
            <a:avLst/>
          </a:prstGeom>
          <a:noFill/>
        </p:spPr>
        <p:txBody>
          <a:bodyPr wrap="square" rtlCol="0">
            <a:spAutoFit/>
          </a:bodyPr>
          <a:lstStyle/>
          <a:p>
            <a:r>
              <a:rPr lang="en-US" sz="5400">
                <a:solidFill>
                  <a:srgbClr val="375EAB"/>
                </a:solidFill>
                <a:latin typeface="Poster Gothic ATF Heavy" panose="020B0903030202040204" pitchFamily="34" charset="0"/>
              </a:rPr>
              <a:t>The investment</a:t>
            </a:r>
          </a:p>
        </p:txBody>
      </p:sp>
      <p:sp>
        <p:nvSpPr>
          <p:cNvPr id="9" name="Content Placeholder 2">
            <a:extLst>
              <a:ext uri="{FF2B5EF4-FFF2-40B4-BE49-F238E27FC236}">
                <a16:creationId xmlns:a16="http://schemas.microsoft.com/office/drawing/2014/main" id="{F027958B-2F75-4A88-8A69-423903A04A51}"/>
              </a:ext>
            </a:extLst>
          </p:cNvPr>
          <p:cNvSpPr txBox="1">
            <a:spLocks/>
          </p:cNvSpPr>
          <p:nvPr/>
        </p:nvSpPr>
        <p:spPr>
          <a:xfrm>
            <a:off x="1587993" y="1795396"/>
            <a:ext cx="9016014" cy="217281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3200" b="1">
                <a:solidFill>
                  <a:srgbClr val="375EAB"/>
                </a:solidFill>
                <a:latin typeface="Visby CF" pitchFamily="2" charset="77"/>
              </a:rPr>
              <a:t>Build a million-dollar business with less than</a:t>
            </a:r>
          </a:p>
          <a:p>
            <a:r>
              <a:rPr lang="en-US" sz="3200" b="1">
                <a:solidFill>
                  <a:srgbClr val="375EAB"/>
                </a:solidFill>
                <a:latin typeface="Visby CF" pitchFamily="2" charset="77"/>
              </a:rPr>
              <a:t> $75,000 initial investment.</a:t>
            </a:r>
          </a:p>
        </p:txBody>
      </p:sp>
      <p:sp>
        <p:nvSpPr>
          <p:cNvPr id="10" name="Content Placeholder 2">
            <a:extLst>
              <a:ext uri="{FF2B5EF4-FFF2-40B4-BE49-F238E27FC236}">
                <a16:creationId xmlns:a16="http://schemas.microsoft.com/office/drawing/2014/main" id="{1248DF31-A7D7-47F2-B037-053D63B05AD2}"/>
              </a:ext>
            </a:extLst>
          </p:cNvPr>
          <p:cNvSpPr txBox="1">
            <a:spLocks/>
          </p:cNvSpPr>
          <p:nvPr/>
        </p:nvSpPr>
        <p:spPr>
          <a:xfrm>
            <a:off x="580747" y="3040652"/>
            <a:ext cx="6435689" cy="284410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Arial" panose="020B0604020202020204" pitchFamily="34" charset="0"/>
              <a:buChar char="•"/>
            </a:pPr>
            <a:r>
              <a:rPr lang="en-US" sz="2000" b="1">
                <a:solidFill>
                  <a:srgbClr val="375EAB"/>
                </a:solidFill>
                <a:latin typeface="Visby CF" pitchFamily="2" charset="77"/>
              </a:rPr>
              <a:t>No-Franchise Fees</a:t>
            </a:r>
            <a:r>
              <a:rPr lang="en-US" sz="2000">
                <a:solidFill>
                  <a:srgbClr val="375EAB"/>
                </a:solidFill>
                <a:latin typeface="Visby CF" pitchFamily="2" charset="77"/>
              </a:rPr>
              <a:t>—we simply require a one-time $20,000 product &amp; marketing deposit to secure exclusivity and license the Rhino Shield Brand.</a:t>
            </a:r>
          </a:p>
          <a:p>
            <a:pPr marL="342900" indent="-342900" algn="l">
              <a:buFont typeface="Arial" panose="020B0604020202020204" pitchFamily="34" charset="0"/>
              <a:buChar char="•"/>
            </a:pPr>
            <a:r>
              <a:rPr lang="en-US" sz="2000" b="1">
                <a:solidFill>
                  <a:srgbClr val="375EAB"/>
                </a:solidFill>
                <a:latin typeface="Visby CF" pitchFamily="2" charset="77"/>
              </a:rPr>
              <a:t>Successful Rhino Shield Dealers </a:t>
            </a:r>
            <a:r>
              <a:rPr lang="en-US" sz="2000">
                <a:solidFill>
                  <a:srgbClr val="375EAB"/>
                </a:solidFill>
                <a:latin typeface="Visby CF" pitchFamily="2" charset="77"/>
              </a:rPr>
              <a:t>require $35,000 to $40,000 in initial marketing spend</a:t>
            </a:r>
          </a:p>
          <a:p>
            <a:pPr marL="800100" lvl="1" indent="-342900" algn="l">
              <a:buFont typeface="Arial" panose="020B0604020202020204" pitchFamily="34" charset="0"/>
              <a:buChar char="•"/>
            </a:pPr>
            <a:r>
              <a:rPr lang="en-US" sz="1800">
                <a:solidFill>
                  <a:srgbClr val="375EAB"/>
                </a:solidFill>
                <a:latin typeface="Visby CF" pitchFamily="2" charset="77"/>
              </a:rPr>
              <a:t>Best practice is 15-18% of Revenues reinvested in marketing</a:t>
            </a:r>
          </a:p>
          <a:p>
            <a:pPr marL="342900" indent="-342900" algn="l">
              <a:buFont typeface="Arial" panose="020B0604020202020204" pitchFamily="34" charset="0"/>
              <a:buChar char="•"/>
            </a:pPr>
            <a:r>
              <a:rPr lang="en-US" sz="2000" b="1">
                <a:solidFill>
                  <a:srgbClr val="375EAB"/>
                </a:solidFill>
                <a:latin typeface="Visby CF" pitchFamily="2" charset="77"/>
              </a:rPr>
              <a:t>Equipment investment</a:t>
            </a:r>
            <a:r>
              <a:rPr lang="en-US" sz="2000">
                <a:solidFill>
                  <a:srgbClr val="375EAB"/>
                </a:solidFill>
                <a:latin typeface="Visby CF" pitchFamily="2" charset="77"/>
              </a:rPr>
              <a:t> will vary by dealer. You may need up to $15,000-$20,000.</a:t>
            </a:r>
          </a:p>
          <a:p>
            <a:pPr marL="342900" indent="-342900" algn="l">
              <a:buFont typeface="Arial" panose="020B0604020202020204" pitchFamily="34" charset="0"/>
              <a:buChar char="•"/>
            </a:pPr>
            <a:endParaRPr lang="en-US">
              <a:solidFill>
                <a:srgbClr val="375EAB"/>
              </a:solidFill>
              <a:latin typeface="Visby CF" pitchFamily="2" charset="77"/>
            </a:endParaRPr>
          </a:p>
        </p:txBody>
      </p:sp>
      <p:grpSp>
        <p:nvGrpSpPr>
          <p:cNvPr id="8" name="Group 7">
            <a:extLst>
              <a:ext uri="{FF2B5EF4-FFF2-40B4-BE49-F238E27FC236}">
                <a16:creationId xmlns:a16="http://schemas.microsoft.com/office/drawing/2014/main" id="{75218A3B-C119-4272-8EF3-F88026F0D8F2}"/>
              </a:ext>
            </a:extLst>
          </p:cNvPr>
          <p:cNvGrpSpPr/>
          <p:nvPr/>
        </p:nvGrpSpPr>
        <p:grpSpPr>
          <a:xfrm>
            <a:off x="7914736" y="3457038"/>
            <a:ext cx="3468957" cy="2554390"/>
            <a:chOff x="8107364" y="2907327"/>
            <a:chExt cx="2750776" cy="2554390"/>
          </a:xfrm>
        </p:grpSpPr>
        <p:pic>
          <p:nvPicPr>
            <p:cNvPr id="6" name="Picture 5" descr="A picture containing shape&#10;&#10;Description automatically generated">
              <a:extLst>
                <a:ext uri="{FF2B5EF4-FFF2-40B4-BE49-F238E27FC236}">
                  <a16:creationId xmlns:a16="http://schemas.microsoft.com/office/drawing/2014/main" id="{B811DD39-FAD9-4C62-8162-6CF34F13A823}"/>
                </a:ext>
              </a:extLst>
            </p:cNvPr>
            <p:cNvPicPr>
              <a:picLocks noChangeAspect="1"/>
            </p:cNvPicPr>
            <p:nvPr/>
          </p:nvPicPr>
          <p:blipFill rotWithShape="1">
            <a:blip r:embed="rId3">
              <a:extLst>
                <a:ext uri="{28A0092B-C50C-407E-A947-70E740481C1C}">
                  <a14:useLocalDpi xmlns:a14="http://schemas.microsoft.com/office/drawing/2010/main" val="0"/>
                </a:ext>
              </a:extLst>
            </a:blip>
            <a:srcRect l="24583" t="24600" r="24443" b="24937"/>
            <a:stretch/>
          </p:blipFill>
          <p:spPr>
            <a:xfrm>
              <a:off x="8107364" y="2907327"/>
              <a:ext cx="2580238" cy="2554390"/>
            </a:xfrm>
            <a:prstGeom prst="rect">
              <a:avLst/>
            </a:prstGeom>
          </p:spPr>
        </p:pic>
        <p:sp>
          <p:nvSpPr>
            <p:cNvPr id="11" name="TextBox 10">
              <a:extLst>
                <a:ext uri="{FF2B5EF4-FFF2-40B4-BE49-F238E27FC236}">
                  <a16:creationId xmlns:a16="http://schemas.microsoft.com/office/drawing/2014/main" id="{B6C040E5-DAAC-4B59-B511-006ADA236EFF}"/>
                </a:ext>
              </a:extLst>
            </p:cNvPr>
            <p:cNvSpPr txBox="1"/>
            <p:nvPr/>
          </p:nvSpPr>
          <p:spPr>
            <a:xfrm>
              <a:off x="8423983" y="3566675"/>
              <a:ext cx="2434157" cy="1338828"/>
            </a:xfrm>
            <a:prstGeom prst="rect">
              <a:avLst/>
            </a:prstGeom>
            <a:noFill/>
          </p:spPr>
          <p:txBody>
            <a:bodyPr wrap="square">
              <a:spAutoFit/>
            </a:bodyPr>
            <a:lstStyle/>
            <a:p>
              <a:pPr marL="285750" indent="-285750">
                <a:buFont typeface="Arial" panose="020B0604020202020204" pitchFamily="34" charset="0"/>
                <a:buChar char="•"/>
              </a:pPr>
              <a:r>
                <a:rPr lang="en-US" sz="1200" b="1">
                  <a:solidFill>
                    <a:srgbClr val="375EAB"/>
                  </a:solidFill>
                  <a:latin typeface="Visby CF" pitchFamily="2" charset="77"/>
                </a:rPr>
                <a:t>$15,000 Product Credit</a:t>
              </a:r>
            </a:p>
            <a:p>
              <a:pPr marL="285750" indent="-285750">
                <a:buFont typeface="Arial" panose="020B0604020202020204" pitchFamily="34" charset="0"/>
                <a:buChar char="•"/>
              </a:pPr>
              <a:r>
                <a:rPr lang="en-US" sz="1200" b="1">
                  <a:solidFill>
                    <a:srgbClr val="375EAB"/>
                  </a:solidFill>
                  <a:latin typeface="Visby CF" pitchFamily="2" charset="77"/>
                </a:rPr>
                <a:t>Rhino Shield Website Build</a:t>
              </a:r>
            </a:p>
            <a:p>
              <a:pPr marL="285750" indent="-285750">
                <a:buFont typeface="Arial" panose="020B0604020202020204" pitchFamily="34" charset="0"/>
                <a:buChar char="•"/>
              </a:pPr>
              <a:r>
                <a:rPr lang="en-US" sz="1200" b="1">
                  <a:solidFill>
                    <a:srgbClr val="375EAB"/>
                  </a:solidFill>
                  <a:latin typeface="Visby CF" pitchFamily="2" charset="77"/>
                </a:rPr>
                <a:t>12 Months SEO</a:t>
              </a:r>
            </a:p>
            <a:p>
              <a:pPr marL="285750" indent="-285750">
                <a:buFont typeface="Arial" panose="020B0604020202020204" pitchFamily="34" charset="0"/>
                <a:buChar char="•"/>
              </a:pPr>
              <a:r>
                <a:rPr lang="en-US" sz="1200" b="1">
                  <a:solidFill>
                    <a:srgbClr val="375EAB"/>
                  </a:solidFill>
                  <a:latin typeface="Visby CF" pitchFamily="2" charset="77"/>
                </a:rPr>
                <a:t>Edits/Changes</a:t>
              </a:r>
            </a:p>
            <a:p>
              <a:pPr marL="285750" indent="-285750">
                <a:buFont typeface="Arial" panose="020B0604020202020204" pitchFamily="34" charset="0"/>
                <a:buChar char="•"/>
              </a:pPr>
              <a:r>
                <a:rPr lang="en-US" sz="1200" b="1">
                  <a:solidFill>
                    <a:srgbClr val="375EAB"/>
                  </a:solidFill>
                  <a:latin typeface="Visby CF" pitchFamily="2" charset="77"/>
                </a:rPr>
                <a:t>Review Management System</a:t>
              </a:r>
            </a:p>
            <a:p>
              <a:pPr marL="285750" indent="-285750">
                <a:buFont typeface="Arial" panose="020B0604020202020204" pitchFamily="34" charset="0"/>
                <a:buChar char="•"/>
              </a:pPr>
              <a:endParaRPr lang="en-US" sz="1200" b="1">
                <a:solidFill>
                  <a:srgbClr val="375EAB"/>
                </a:solidFill>
                <a:latin typeface="Visby CF" pitchFamily="2" charset="77"/>
              </a:endParaRPr>
            </a:p>
            <a:p>
              <a:r>
                <a:rPr lang="en-US" sz="900">
                  <a:solidFill>
                    <a:srgbClr val="375EAB"/>
                  </a:solidFill>
                  <a:latin typeface="Visby CF" pitchFamily="2" charset="77"/>
                </a:rPr>
                <a:t>*website maintenance $200 month after 1 year</a:t>
              </a:r>
              <a:endParaRPr lang="en-US" sz="1200"/>
            </a:p>
          </p:txBody>
        </p:sp>
      </p:grpSp>
      <p:sp>
        <p:nvSpPr>
          <p:cNvPr id="14" name="TextBox 13">
            <a:extLst>
              <a:ext uri="{FF2B5EF4-FFF2-40B4-BE49-F238E27FC236}">
                <a16:creationId xmlns:a16="http://schemas.microsoft.com/office/drawing/2014/main" id="{3378337B-9254-4FD8-A827-755BDF4FDC05}"/>
              </a:ext>
            </a:extLst>
          </p:cNvPr>
          <p:cNvSpPr txBox="1"/>
          <p:nvPr/>
        </p:nvSpPr>
        <p:spPr>
          <a:xfrm>
            <a:off x="6461243" y="3144889"/>
            <a:ext cx="6160882" cy="369332"/>
          </a:xfrm>
          <a:prstGeom prst="rect">
            <a:avLst/>
          </a:prstGeom>
          <a:noFill/>
        </p:spPr>
        <p:txBody>
          <a:bodyPr wrap="square">
            <a:spAutoFit/>
          </a:bodyPr>
          <a:lstStyle/>
          <a:p>
            <a:pPr algn="ctr"/>
            <a:r>
              <a:rPr lang="en-US" sz="1800" b="1" u="sng">
                <a:solidFill>
                  <a:srgbClr val="375EAB"/>
                </a:solidFill>
                <a:latin typeface="Visby CF" pitchFamily="2" charset="77"/>
              </a:rPr>
              <a:t>The Deposit</a:t>
            </a:r>
          </a:p>
        </p:txBody>
      </p:sp>
    </p:spTree>
    <p:extLst>
      <p:ext uri="{BB962C8B-B14F-4D97-AF65-F5344CB8AC3E}">
        <p14:creationId xmlns:p14="http://schemas.microsoft.com/office/powerpoint/2010/main" val="32534209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funnel chart&#10;&#10;Description automatically generated">
            <a:extLst>
              <a:ext uri="{FF2B5EF4-FFF2-40B4-BE49-F238E27FC236}">
                <a16:creationId xmlns:a16="http://schemas.microsoft.com/office/drawing/2014/main" id="{C3FA9D9A-92CF-40B1-BAD0-5B934CC0F0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28"/>
            <a:ext cx="12192000" cy="6857143"/>
          </a:xfrm>
          <a:prstGeom prst="rect">
            <a:avLst/>
          </a:prstGeom>
        </p:spPr>
      </p:pic>
      <p:sp>
        <p:nvSpPr>
          <p:cNvPr id="5" name="TextBox 4">
            <a:extLst>
              <a:ext uri="{FF2B5EF4-FFF2-40B4-BE49-F238E27FC236}">
                <a16:creationId xmlns:a16="http://schemas.microsoft.com/office/drawing/2014/main" id="{176AFAFB-86C6-424A-8B73-ADDBA64B9EAC}"/>
              </a:ext>
            </a:extLst>
          </p:cNvPr>
          <p:cNvSpPr txBox="1"/>
          <p:nvPr/>
        </p:nvSpPr>
        <p:spPr>
          <a:xfrm>
            <a:off x="1111105" y="872066"/>
            <a:ext cx="11080895" cy="830997"/>
          </a:xfrm>
          <a:prstGeom prst="rect">
            <a:avLst/>
          </a:prstGeom>
          <a:noFill/>
        </p:spPr>
        <p:txBody>
          <a:bodyPr wrap="square" rtlCol="0">
            <a:spAutoFit/>
          </a:bodyPr>
          <a:lstStyle/>
          <a:p>
            <a:r>
              <a:rPr lang="en-US" sz="4800">
                <a:solidFill>
                  <a:srgbClr val="375EAB"/>
                </a:solidFill>
                <a:latin typeface="Poster Gothic ATF Heavy" panose="020B0903030202040204" pitchFamily="34" charset="0"/>
              </a:rPr>
              <a:t>The Exterior Coatings market</a:t>
            </a:r>
          </a:p>
        </p:txBody>
      </p:sp>
      <p:sp>
        <p:nvSpPr>
          <p:cNvPr id="8" name="TextBox 7">
            <a:extLst>
              <a:ext uri="{FF2B5EF4-FFF2-40B4-BE49-F238E27FC236}">
                <a16:creationId xmlns:a16="http://schemas.microsoft.com/office/drawing/2014/main" id="{D7FAD48A-3F56-4B45-82F5-736F8CA33849}"/>
              </a:ext>
            </a:extLst>
          </p:cNvPr>
          <p:cNvSpPr txBox="1"/>
          <p:nvPr/>
        </p:nvSpPr>
        <p:spPr>
          <a:xfrm>
            <a:off x="934744" y="2026838"/>
            <a:ext cx="10322512" cy="1107996"/>
          </a:xfrm>
          <a:prstGeom prst="rect">
            <a:avLst/>
          </a:prstGeom>
          <a:noFill/>
        </p:spPr>
        <p:txBody>
          <a:bodyPr wrap="square">
            <a:spAutoFit/>
          </a:bodyPr>
          <a:lstStyle/>
          <a:p>
            <a:r>
              <a:rPr lang="en-US" sz="2200">
                <a:solidFill>
                  <a:srgbClr val="375EAB"/>
                </a:solidFill>
                <a:latin typeface="Visby CF" pitchFamily="2" charset="77"/>
              </a:rPr>
              <a:t>Private spending on home improvements and repairs, including exterior coating &amp; paint, is a ~$230 billion industry, expected to grow at around 3% through 2026*.</a:t>
            </a:r>
          </a:p>
        </p:txBody>
      </p:sp>
      <p:sp>
        <p:nvSpPr>
          <p:cNvPr id="11" name="Rectangle 10">
            <a:extLst>
              <a:ext uri="{FF2B5EF4-FFF2-40B4-BE49-F238E27FC236}">
                <a16:creationId xmlns:a16="http://schemas.microsoft.com/office/drawing/2014/main" id="{168339B0-5C31-426E-847E-22886DFB801A}"/>
              </a:ext>
            </a:extLst>
          </p:cNvPr>
          <p:cNvSpPr/>
          <p:nvPr/>
        </p:nvSpPr>
        <p:spPr>
          <a:xfrm>
            <a:off x="1539803" y="6071141"/>
            <a:ext cx="4008740" cy="322115"/>
          </a:xfrm>
          <a:prstGeom prst="rect">
            <a:avLst/>
          </a:prstGeom>
          <a:noFill/>
        </p:spPr>
        <p:txBody>
          <a:bodyPr wrap="square" lIns="75194" tIns="37580" rIns="75194" bIns="37580" rtlCol="0">
            <a:spAutoFit/>
          </a:bodyPr>
          <a:lstStyle/>
          <a:p>
            <a:pPr lvl="0" algn="just">
              <a:buClr>
                <a:srgbClr val="002060"/>
              </a:buClr>
              <a:buSzPct val="90000"/>
              <a:defRPr/>
            </a:pPr>
            <a:r>
              <a:rPr lang="en-US" sz="1600" i="1">
                <a:solidFill>
                  <a:srgbClr val="375EAB"/>
                </a:solidFill>
                <a:latin typeface="Visby CF" pitchFamily="2" charset="77"/>
              </a:rPr>
              <a:t>*Source: IBIS and CSHW estimates.</a:t>
            </a:r>
            <a:endParaRPr lang="en-US" sz="600" b="1" i="1">
              <a:solidFill>
                <a:srgbClr val="022020"/>
              </a:solidFill>
            </a:endParaRPr>
          </a:p>
        </p:txBody>
      </p:sp>
      <p:pic>
        <p:nvPicPr>
          <p:cNvPr id="4" name="Picture 3">
            <a:extLst>
              <a:ext uri="{FF2B5EF4-FFF2-40B4-BE49-F238E27FC236}">
                <a16:creationId xmlns:a16="http://schemas.microsoft.com/office/drawing/2014/main" id="{9434991B-E0A4-4100-BA55-23F2B5940837}"/>
              </a:ext>
            </a:extLst>
          </p:cNvPr>
          <p:cNvPicPr>
            <a:picLocks noChangeAspect="1"/>
          </p:cNvPicPr>
          <p:nvPr/>
        </p:nvPicPr>
        <p:blipFill>
          <a:blip r:embed="rId3"/>
          <a:stretch>
            <a:fillRect/>
          </a:stretch>
        </p:blipFill>
        <p:spPr>
          <a:xfrm>
            <a:off x="6033343" y="3042298"/>
            <a:ext cx="5010849" cy="2943636"/>
          </a:xfrm>
          <a:prstGeom prst="rect">
            <a:avLst/>
          </a:prstGeom>
        </p:spPr>
      </p:pic>
      <p:sp>
        <p:nvSpPr>
          <p:cNvPr id="12" name="TextBox 11">
            <a:extLst>
              <a:ext uri="{FF2B5EF4-FFF2-40B4-BE49-F238E27FC236}">
                <a16:creationId xmlns:a16="http://schemas.microsoft.com/office/drawing/2014/main" id="{C97AF813-1F0C-4F97-B866-935EFE955827}"/>
              </a:ext>
            </a:extLst>
          </p:cNvPr>
          <p:cNvSpPr txBox="1"/>
          <p:nvPr/>
        </p:nvSpPr>
        <p:spPr>
          <a:xfrm>
            <a:off x="934744" y="3428999"/>
            <a:ext cx="5098599" cy="2123658"/>
          </a:xfrm>
          <a:prstGeom prst="rect">
            <a:avLst/>
          </a:prstGeom>
          <a:noFill/>
        </p:spPr>
        <p:txBody>
          <a:bodyPr wrap="square">
            <a:spAutoFit/>
          </a:bodyPr>
          <a:lstStyle/>
          <a:p>
            <a:r>
              <a:rPr lang="en-US" sz="2200">
                <a:solidFill>
                  <a:srgbClr val="375EAB"/>
                </a:solidFill>
                <a:latin typeface="Visby CF" pitchFamily="2" charset="77"/>
              </a:rPr>
              <a:t>As discretionary income and private spending on home improvements continues to increase, your Rhino Shield Dealership will benefit from more people investing in protecting their home.</a:t>
            </a:r>
          </a:p>
        </p:txBody>
      </p:sp>
    </p:spTree>
    <p:extLst>
      <p:ext uri="{BB962C8B-B14F-4D97-AF65-F5344CB8AC3E}">
        <p14:creationId xmlns:p14="http://schemas.microsoft.com/office/powerpoint/2010/main" val="16906870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funnel chart&#10;&#10;Description automatically generated">
            <a:extLst>
              <a:ext uri="{FF2B5EF4-FFF2-40B4-BE49-F238E27FC236}">
                <a16:creationId xmlns:a16="http://schemas.microsoft.com/office/drawing/2014/main" id="{C3FA9D9A-92CF-40B1-BAD0-5B934CC0F0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28"/>
            <a:ext cx="12192000" cy="6857143"/>
          </a:xfrm>
          <a:prstGeom prst="rect">
            <a:avLst/>
          </a:prstGeom>
        </p:spPr>
      </p:pic>
      <p:sp>
        <p:nvSpPr>
          <p:cNvPr id="5" name="TextBox 4">
            <a:extLst>
              <a:ext uri="{FF2B5EF4-FFF2-40B4-BE49-F238E27FC236}">
                <a16:creationId xmlns:a16="http://schemas.microsoft.com/office/drawing/2014/main" id="{176AFAFB-86C6-424A-8B73-ADDBA64B9EAC}"/>
              </a:ext>
            </a:extLst>
          </p:cNvPr>
          <p:cNvSpPr txBox="1"/>
          <p:nvPr/>
        </p:nvSpPr>
        <p:spPr>
          <a:xfrm>
            <a:off x="1137738" y="939145"/>
            <a:ext cx="11344266" cy="830997"/>
          </a:xfrm>
          <a:prstGeom prst="rect">
            <a:avLst/>
          </a:prstGeom>
          <a:noFill/>
        </p:spPr>
        <p:txBody>
          <a:bodyPr wrap="square" rtlCol="0">
            <a:spAutoFit/>
          </a:bodyPr>
          <a:lstStyle/>
          <a:p>
            <a:r>
              <a:rPr lang="en-US" sz="4800">
                <a:solidFill>
                  <a:srgbClr val="375EAB"/>
                </a:solidFill>
                <a:latin typeface="Poster Gothic ATF Heavy" panose="020B0903030202040204" pitchFamily="34" charset="0"/>
              </a:rPr>
              <a:t>The Exterior Coatings market</a:t>
            </a:r>
          </a:p>
        </p:txBody>
      </p:sp>
      <p:sp>
        <p:nvSpPr>
          <p:cNvPr id="8" name="TextBox 7">
            <a:extLst>
              <a:ext uri="{FF2B5EF4-FFF2-40B4-BE49-F238E27FC236}">
                <a16:creationId xmlns:a16="http://schemas.microsoft.com/office/drawing/2014/main" id="{D7FAD48A-3F56-4B45-82F5-736F8CA33849}"/>
              </a:ext>
            </a:extLst>
          </p:cNvPr>
          <p:cNvSpPr txBox="1"/>
          <p:nvPr/>
        </p:nvSpPr>
        <p:spPr>
          <a:xfrm>
            <a:off x="7847860" y="2536447"/>
            <a:ext cx="3781888" cy="3139321"/>
          </a:xfrm>
          <a:prstGeom prst="rect">
            <a:avLst/>
          </a:prstGeom>
          <a:noFill/>
        </p:spPr>
        <p:txBody>
          <a:bodyPr wrap="square">
            <a:spAutoFit/>
          </a:bodyPr>
          <a:lstStyle/>
          <a:p>
            <a:pPr marL="342900" indent="-342900">
              <a:buFont typeface="Arial" panose="020B0604020202020204" pitchFamily="34" charset="0"/>
              <a:buChar char="•"/>
            </a:pPr>
            <a:r>
              <a:rPr lang="en-US" sz="2200">
                <a:solidFill>
                  <a:srgbClr val="375EAB"/>
                </a:solidFill>
                <a:latin typeface="Visby CF" pitchFamily="2" charset="77"/>
              </a:rPr>
              <a:t>House Starts are up—and still behind it’s prior peak by 60%</a:t>
            </a:r>
          </a:p>
          <a:p>
            <a:pPr marL="342900" indent="-342900">
              <a:buFont typeface="Arial" panose="020B0604020202020204" pitchFamily="34" charset="0"/>
              <a:buChar char="•"/>
            </a:pPr>
            <a:endParaRPr lang="en-US" sz="2200">
              <a:solidFill>
                <a:srgbClr val="375EAB"/>
              </a:solidFill>
              <a:latin typeface="Visby CF" pitchFamily="2" charset="77"/>
            </a:endParaRPr>
          </a:p>
          <a:p>
            <a:pPr marL="342900" indent="-342900">
              <a:buFont typeface="Arial" panose="020B0604020202020204" pitchFamily="34" charset="0"/>
              <a:buChar char="•"/>
            </a:pPr>
            <a:r>
              <a:rPr lang="en-US" sz="2200">
                <a:solidFill>
                  <a:srgbClr val="375EAB"/>
                </a:solidFill>
                <a:latin typeface="Visby CF" pitchFamily="2" charset="77"/>
              </a:rPr>
              <a:t>Coatings demand is high</a:t>
            </a:r>
          </a:p>
          <a:p>
            <a:pPr marL="342900" indent="-342900">
              <a:buFont typeface="Arial" panose="020B0604020202020204" pitchFamily="34" charset="0"/>
              <a:buChar char="•"/>
            </a:pPr>
            <a:endParaRPr lang="en-US" sz="2200">
              <a:solidFill>
                <a:srgbClr val="375EAB"/>
              </a:solidFill>
              <a:latin typeface="Visby CF" pitchFamily="2" charset="77"/>
            </a:endParaRPr>
          </a:p>
          <a:p>
            <a:pPr marL="342900" indent="-342900">
              <a:buFont typeface="Arial" panose="020B0604020202020204" pitchFamily="34" charset="0"/>
              <a:buChar char="•"/>
            </a:pPr>
            <a:r>
              <a:rPr lang="en-US" sz="2200">
                <a:solidFill>
                  <a:srgbClr val="375EAB"/>
                </a:solidFill>
                <a:latin typeface="Visby CF" pitchFamily="2" charset="77"/>
              </a:rPr>
              <a:t>Exterior Improvements are a high priority to homeowners</a:t>
            </a:r>
          </a:p>
        </p:txBody>
      </p:sp>
      <p:pic>
        <p:nvPicPr>
          <p:cNvPr id="3" name="Picture 2">
            <a:extLst>
              <a:ext uri="{FF2B5EF4-FFF2-40B4-BE49-F238E27FC236}">
                <a16:creationId xmlns:a16="http://schemas.microsoft.com/office/drawing/2014/main" id="{0A2DBEFC-6D0A-4C45-8EDC-BA17A6B95867}"/>
              </a:ext>
            </a:extLst>
          </p:cNvPr>
          <p:cNvPicPr>
            <a:picLocks noChangeAspect="1"/>
          </p:cNvPicPr>
          <p:nvPr/>
        </p:nvPicPr>
        <p:blipFill>
          <a:blip r:embed="rId3"/>
          <a:stretch>
            <a:fillRect/>
          </a:stretch>
        </p:blipFill>
        <p:spPr>
          <a:xfrm>
            <a:off x="834501" y="1877092"/>
            <a:ext cx="7104355" cy="4194049"/>
          </a:xfrm>
          <a:prstGeom prst="rect">
            <a:avLst/>
          </a:prstGeom>
        </p:spPr>
      </p:pic>
      <p:sp>
        <p:nvSpPr>
          <p:cNvPr id="10" name="Rectangle 9">
            <a:extLst>
              <a:ext uri="{FF2B5EF4-FFF2-40B4-BE49-F238E27FC236}">
                <a16:creationId xmlns:a16="http://schemas.microsoft.com/office/drawing/2014/main" id="{833A98CB-8576-44BE-A649-33ADBD8BF950}"/>
              </a:ext>
            </a:extLst>
          </p:cNvPr>
          <p:cNvSpPr/>
          <p:nvPr/>
        </p:nvSpPr>
        <p:spPr>
          <a:xfrm>
            <a:off x="1605226" y="6105612"/>
            <a:ext cx="7906871" cy="322115"/>
          </a:xfrm>
          <a:prstGeom prst="rect">
            <a:avLst/>
          </a:prstGeom>
          <a:noFill/>
        </p:spPr>
        <p:txBody>
          <a:bodyPr wrap="square" lIns="75194" tIns="37580" rIns="75194" bIns="37580" rtlCol="0">
            <a:spAutoFit/>
          </a:bodyPr>
          <a:lstStyle/>
          <a:p>
            <a:pPr lvl="0" algn="just">
              <a:buClr>
                <a:srgbClr val="002060"/>
              </a:buClr>
              <a:buSzPct val="90000"/>
              <a:defRPr/>
            </a:pPr>
            <a:r>
              <a:rPr lang="en-US" sz="1600" i="1">
                <a:solidFill>
                  <a:srgbClr val="375EAB"/>
                </a:solidFill>
                <a:latin typeface="Visby CF" pitchFamily="2" charset="77"/>
              </a:rPr>
              <a:t>Source: Housing starts from the U.S. Census Bureau.</a:t>
            </a:r>
          </a:p>
        </p:txBody>
      </p:sp>
    </p:spTree>
    <p:extLst>
      <p:ext uri="{BB962C8B-B14F-4D97-AF65-F5344CB8AC3E}">
        <p14:creationId xmlns:p14="http://schemas.microsoft.com/office/powerpoint/2010/main" val="24094879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funnel chart&#10;&#10;Description automatically generated">
            <a:extLst>
              <a:ext uri="{FF2B5EF4-FFF2-40B4-BE49-F238E27FC236}">
                <a16:creationId xmlns:a16="http://schemas.microsoft.com/office/drawing/2014/main" id="{2CFFF152-0A57-4402-A3BA-64D7A236FB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143"/>
          </a:xfrm>
          <a:prstGeom prst="rect">
            <a:avLst/>
          </a:prstGeom>
        </p:spPr>
      </p:pic>
      <p:sp>
        <p:nvSpPr>
          <p:cNvPr id="8" name="TextBox 7">
            <a:extLst>
              <a:ext uri="{FF2B5EF4-FFF2-40B4-BE49-F238E27FC236}">
                <a16:creationId xmlns:a16="http://schemas.microsoft.com/office/drawing/2014/main" id="{E4395EAB-3959-4F2D-AAEA-C6AA074255A7}"/>
              </a:ext>
            </a:extLst>
          </p:cNvPr>
          <p:cNvSpPr txBox="1"/>
          <p:nvPr/>
        </p:nvSpPr>
        <p:spPr>
          <a:xfrm>
            <a:off x="1319032" y="842552"/>
            <a:ext cx="9287605" cy="923330"/>
          </a:xfrm>
          <a:prstGeom prst="rect">
            <a:avLst/>
          </a:prstGeom>
          <a:noFill/>
        </p:spPr>
        <p:txBody>
          <a:bodyPr wrap="square" rtlCol="0">
            <a:spAutoFit/>
          </a:bodyPr>
          <a:lstStyle/>
          <a:p>
            <a:r>
              <a:rPr lang="en-US" sz="5400">
                <a:solidFill>
                  <a:srgbClr val="375EAB"/>
                </a:solidFill>
                <a:latin typeface="Poster Gothic ATF Heavy" panose="020B0903030202040204" pitchFamily="34" charset="0"/>
              </a:rPr>
              <a:t>Why </a:t>
            </a:r>
            <a:r>
              <a:rPr lang="en-US" sz="5400" err="1">
                <a:solidFill>
                  <a:srgbClr val="375EAB"/>
                </a:solidFill>
                <a:latin typeface="Poster Gothic ATF Heavy" panose="020B0903030202040204" pitchFamily="34" charset="0"/>
              </a:rPr>
              <a:t>Amcoat</a:t>
            </a:r>
            <a:r>
              <a:rPr lang="en-US" sz="5400">
                <a:solidFill>
                  <a:srgbClr val="375EAB"/>
                </a:solidFill>
                <a:latin typeface="Poster Gothic ATF Heavy" panose="020B0903030202040204" pitchFamily="34" charset="0"/>
              </a:rPr>
              <a:t>?</a:t>
            </a:r>
          </a:p>
        </p:txBody>
      </p:sp>
      <p:sp>
        <p:nvSpPr>
          <p:cNvPr id="6" name="TextBox 5">
            <a:extLst>
              <a:ext uri="{FF2B5EF4-FFF2-40B4-BE49-F238E27FC236}">
                <a16:creationId xmlns:a16="http://schemas.microsoft.com/office/drawing/2014/main" id="{C1A2A4AB-1D4F-4C2A-BF9C-07D7E866B228}"/>
              </a:ext>
            </a:extLst>
          </p:cNvPr>
          <p:cNvSpPr txBox="1"/>
          <p:nvPr/>
        </p:nvSpPr>
        <p:spPr>
          <a:xfrm>
            <a:off x="934744" y="2026838"/>
            <a:ext cx="10322512" cy="830997"/>
          </a:xfrm>
          <a:prstGeom prst="rect">
            <a:avLst/>
          </a:prstGeom>
          <a:noFill/>
        </p:spPr>
        <p:txBody>
          <a:bodyPr wrap="square">
            <a:spAutoFit/>
          </a:bodyPr>
          <a:lstStyle/>
          <a:p>
            <a:r>
              <a:rPr lang="en-US" sz="2400" b="1">
                <a:solidFill>
                  <a:srgbClr val="375EAB"/>
                </a:solidFill>
                <a:latin typeface="Visby CF" pitchFamily="2" charset="77"/>
              </a:rPr>
              <a:t>For more than two decades, AmCoat Industrial has helped grow and develop coatings dealerships across the U.S.</a:t>
            </a:r>
          </a:p>
        </p:txBody>
      </p:sp>
      <p:sp>
        <p:nvSpPr>
          <p:cNvPr id="10" name="TextBox 9">
            <a:extLst>
              <a:ext uri="{FF2B5EF4-FFF2-40B4-BE49-F238E27FC236}">
                <a16:creationId xmlns:a16="http://schemas.microsoft.com/office/drawing/2014/main" id="{A0973736-424E-4C11-91D3-DC8744D72ADB}"/>
              </a:ext>
            </a:extLst>
          </p:cNvPr>
          <p:cNvSpPr txBox="1"/>
          <p:nvPr/>
        </p:nvSpPr>
        <p:spPr>
          <a:xfrm>
            <a:off x="552659" y="2845846"/>
            <a:ext cx="11163719" cy="2585323"/>
          </a:xfrm>
          <a:prstGeom prst="rect">
            <a:avLst/>
          </a:prstGeom>
          <a:noFill/>
        </p:spPr>
        <p:txBody>
          <a:bodyPr wrap="square">
            <a:spAutoFit/>
          </a:bodyPr>
          <a:lstStyle/>
          <a:p>
            <a:r>
              <a:rPr lang="en-US" sz="1600">
                <a:solidFill>
                  <a:srgbClr val="375EAB"/>
                </a:solidFill>
                <a:latin typeface="Visby CF" pitchFamily="2" charset="77"/>
              </a:rPr>
              <a:t>AmCoat Industrial is a leading manufacturer of high-performance coatings for walls, concrete, roofs and specialty industrial applications. AmCoat is home to some of the most recognizable brands in the U.S., most notably Rhino Shield Ceramic Elastomeric Coating and Floor Shield 100% Polyaspartic Concrete Coating. Through a network of independent dealers, AmCoat Distributes its products nationally and internationally, coating thousands of homes and buildings, including commercial and industrial applications.</a:t>
            </a:r>
          </a:p>
          <a:p>
            <a:endParaRPr lang="en-US" sz="1600">
              <a:solidFill>
                <a:srgbClr val="375EAB"/>
              </a:solidFill>
              <a:latin typeface="Visby CF" pitchFamily="2" charset="77"/>
            </a:endParaRPr>
          </a:p>
          <a:p>
            <a:r>
              <a:rPr lang="en-US" sz="1600" i="1">
                <a:solidFill>
                  <a:srgbClr val="375EAB"/>
                </a:solidFill>
                <a:latin typeface="Visby CF" pitchFamily="2" charset="77"/>
              </a:rPr>
              <a:t>“For more than two decades, we have helped develop and grow independent dealerships into multi-million-dollar businesses. We can help you launch and grow your business too.”</a:t>
            </a:r>
          </a:p>
          <a:p>
            <a:endParaRPr lang="en-US" sz="1600" i="1">
              <a:solidFill>
                <a:srgbClr val="375EAB"/>
              </a:solidFill>
              <a:latin typeface="Visby CF" pitchFamily="2" charset="77"/>
            </a:endParaRPr>
          </a:p>
          <a:p>
            <a:r>
              <a:rPr lang="en-US" sz="1600" i="1">
                <a:solidFill>
                  <a:srgbClr val="375EAB"/>
                </a:solidFill>
                <a:latin typeface="Visby CF" pitchFamily="2" charset="77"/>
              </a:rPr>
              <a:t>Terry Andre, Chief Executive Officer</a:t>
            </a:r>
          </a:p>
        </p:txBody>
      </p:sp>
      <p:pic>
        <p:nvPicPr>
          <p:cNvPr id="11" name="Picture 10" descr="Logo&#10;&#10;Description automatically generated">
            <a:extLst>
              <a:ext uri="{FF2B5EF4-FFF2-40B4-BE49-F238E27FC236}">
                <a16:creationId xmlns:a16="http://schemas.microsoft.com/office/drawing/2014/main" id="{F383A06F-E9F1-4019-9BF3-2DE263C115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99122" y="4834167"/>
            <a:ext cx="1527424" cy="1583187"/>
          </a:xfrm>
          <a:prstGeom prst="rect">
            <a:avLst/>
          </a:prstGeom>
        </p:spPr>
      </p:pic>
    </p:spTree>
    <p:extLst>
      <p:ext uri="{BB962C8B-B14F-4D97-AF65-F5344CB8AC3E}">
        <p14:creationId xmlns:p14="http://schemas.microsoft.com/office/powerpoint/2010/main" val="15668298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funnel chart&#10;&#10;Description automatically generated">
            <a:extLst>
              <a:ext uri="{FF2B5EF4-FFF2-40B4-BE49-F238E27FC236}">
                <a16:creationId xmlns:a16="http://schemas.microsoft.com/office/drawing/2014/main" id="{2162E956-D817-421A-817B-7B9100E968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28"/>
            <a:ext cx="12192000" cy="6857143"/>
          </a:xfrm>
          <a:prstGeom prst="rect">
            <a:avLst/>
          </a:prstGeom>
        </p:spPr>
      </p:pic>
      <p:sp>
        <p:nvSpPr>
          <p:cNvPr id="8" name="TextBox 7">
            <a:extLst>
              <a:ext uri="{FF2B5EF4-FFF2-40B4-BE49-F238E27FC236}">
                <a16:creationId xmlns:a16="http://schemas.microsoft.com/office/drawing/2014/main" id="{630E0722-9F51-490D-9D91-0AB2B56B8ED1}"/>
              </a:ext>
            </a:extLst>
          </p:cNvPr>
          <p:cNvSpPr txBox="1"/>
          <p:nvPr/>
        </p:nvSpPr>
        <p:spPr>
          <a:xfrm>
            <a:off x="1312332" y="872066"/>
            <a:ext cx="9287605" cy="923330"/>
          </a:xfrm>
          <a:prstGeom prst="rect">
            <a:avLst/>
          </a:prstGeom>
          <a:noFill/>
        </p:spPr>
        <p:txBody>
          <a:bodyPr wrap="square" rtlCol="0">
            <a:spAutoFit/>
          </a:bodyPr>
          <a:lstStyle/>
          <a:p>
            <a:r>
              <a:rPr lang="en-US" sz="5400">
                <a:solidFill>
                  <a:srgbClr val="375EAB"/>
                </a:solidFill>
                <a:latin typeface="Poster Gothic ATF Heavy" panose="020B0903030202040204" pitchFamily="34" charset="0"/>
              </a:rPr>
              <a:t>Our Team</a:t>
            </a:r>
          </a:p>
        </p:txBody>
      </p:sp>
      <p:pic>
        <p:nvPicPr>
          <p:cNvPr id="4" name="Picture 3" descr="Graphical user interface, website&#10;&#10;Description automatically generated">
            <a:extLst>
              <a:ext uri="{FF2B5EF4-FFF2-40B4-BE49-F238E27FC236}">
                <a16:creationId xmlns:a16="http://schemas.microsoft.com/office/drawing/2014/main" id="{35C31B1C-41C2-4A3A-995E-73C78551AC83}"/>
              </a:ext>
            </a:extLst>
          </p:cNvPr>
          <p:cNvPicPr>
            <a:picLocks noChangeAspect="1"/>
          </p:cNvPicPr>
          <p:nvPr/>
        </p:nvPicPr>
        <p:blipFill rotWithShape="1">
          <a:blip r:embed="rId3">
            <a:extLst>
              <a:ext uri="{28A0092B-C50C-407E-A947-70E740481C1C}">
                <a14:useLocalDpi xmlns:a14="http://schemas.microsoft.com/office/drawing/2010/main" val="0"/>
              </a:ext>
            </a:extLst>
          </a:blip>
          <a:srcRect t="28363" r="25478"/>
          <a:stretch>
            <a:fillRect/>
          </a:stretch>
        </p:blipFill>
        <p:spPr>
          <a:xfrm>
            <a:off x="1447089" y="1464109"/>
            <a:ext cx="8435202" cy="4561098"/>
          </a:xfrm>
          <a:prstGeom prst="rect">
            <a:avLst/>
          </a:prstGeom>
        </p:spPr>
      </p:pic>
    </p:spTree>
    <p:extLst>
      <p:ext uri="{BB962C8B-B14F-4D97-AF65-F5344CB8AC3E}">
        <p14:creationId xmlns:p14="http://schemas.microsoft.com/office/powerpoint/2010/main" val="30229482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erson sitting on a rock in front of a house&#10;&#10;Description automatically generated with medium confidence">
            <a:extLst>
              <a:ext uri="{FF2B5EF4-FFF2-40B4-BE49-F238E27FC236}">
                <a16:creationId xmlns:a16="http://schemas.microsoft.com/office/drawing/2014/main" id="{B3F4AAD9-49FD-470F-A779-655739AA7EB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693"/>
            <a:ext cx="12192000" cy="6854613"/>
          </a:xfrm>
          <a:prstGeom prst="rect">
            <a:avLst/>
          </a:prstGeom>
        </p:spPr>
      </p:pic>
      <p:sp>
        <p:nvSpPr>
          <p:cNvPr id="3" name="Oval 2">
            <a:extLst>
              <a:ext uri="{FF2B5EF4-FFF2-40B4-BE49-F238E27FC236}">
                <a16:creationId xmlns:a16="http://schemas.microsoft.com/office/drawing/2014/main" id="{07376D44-0E89-410B-AF18-92083D53B6FB}"/>
              </a:ext>
            </a:extLst>
          </p:cNvPr>
          <p:cNvSpPr/>
          <p:nvPr/>
        </p:nvSpPr>
        <p:spPr>
          <a:xfrm>
            <a:off x="3200400" y="533400"/>
            <a:ext cx="5867400" cy="5867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2B5735FA-972E-456F-B877-52329DACFB20}"/>
              </a:ext>
            </a:extLst>
          </p:cNvPr>
          <p:cNvPicPr>
            <a:picLocks noChangeAspect="1"/>
          </p:cNvPicPr>
          <p:nvPr/>
        </p:nvPicPr>
        <p:blipFill>
          <a:blip r:embed="rId3"/>
          <a:stretch>
            <a:fillRect/>
          </a:stretch>
        </p:blipFill>
        <p:spPr>
          <a:xfrm>
            <a:off x="3200400" y="513347"/>
            <a:ext cx="5887453" cy="5887453"/>
          </a:xfrm>
          <a:prstGeom prst="rect">
            <a:avLst/>
          </a:prstGeom>
        </p:spPr>
      </p:pic>
    </p:spTree>
    <p:extLst>
      <p:ext uri="{BB962C8B-B14F-4D97-AF65-F5344CB8AC3E}">
        <p14:creationId xmlns:p14="http://schemas.microsoft.com/office/powerpoint/2010/main" val="29453500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funnel chart&#10;&#10;Description automatically generated">
            <a:extLst>
              <a:ext uri="{FF2B5EF4-FFF2-40B4-BE49-F238E27FC236}">
                <a16:creationId xmlns:a16="http://schemas.microsoft.com/office/drawing/2014/main" id="{B7C65873-23E8-4AB9-A6F7-48BCD6AD7D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28"/>
            <a:ext cx="12192000" cy="6857143"/>
          </a:xfrm>
          <a:prstGeom prst="rect">
            <a:avLst/>
          </a:prstGeom>
        </p:spPr>
      </p:pic>
      <p:sp>
        <p:nvSpPr>
          <p:cNvPr id="6" name="TextBox 5">
            <a:extLst>
              <a:ext uri="{FF2B5EF4-FFF2-40B4-BE49-F238E27FC236}">
                <a16:creationId xmlns:a16="http://schemas.microsoft.com/office/drawing/2014/main" id="{B3378BDB-FDC9-44A2-9EBC-624DFE93F1C9}"/>
              </a:ext>
            </a:extLst>
          </p:cNvPr>
          <p:cNvSpPr txBox="1"/>
          <p:nvPr/>
        </p:nvSpPr>
        <p:spPr>
          <a:xfrm>
            <a:off x="1312332" y="872066"/>
            <a:ext cx="9287605" cy="923330"/>
          </a:xfrm>
          <a:prstGeom prst="rect">
            <a:avLst/>
          </a:prstGeom>
          <a:noFill/>
        </p:spPr>
        <p:txBody>
          <a:bodyPr wrap="square" rtlCol="0">
            <a:spAutoFit/>
          </a:bodyPr>
          <a:lstStyle/>
          <a:p>
            <a:r>
              <a:rPr lang="en-US" sz="5400">
                <a:solidFill>
                  <a:srgbClr val="375EAB"/>
                </a:solidFill>
                <a:latin typeface="Poster Gothic ATF Heavy" panose="020B0903030202040204" pitchFamily="34" charset="0"/>
              </a:rPr>
              <a:t>Why Rhino Shield?</a:t>
            </a:r>
          </a:p>
        </p:txBody>
      </p:sp>
      <p:sp>
        <p:nvSpPr>
          <p:cNvPr id="11" name="TextBox 10">
            <a:extLst>
              <a:ext uri="{FF2B5EF4-FFF2-40B4-BE49-F238E27FC236}">
                <a16:creationId xmlns:a16="http://schemas.microsoft.com/office/drawing/2014/main" id="{BB228121-80DD-4E03-B489-4F496CF354CE}"/>
              </a:ext>
            </a:extLst>
          </p:cNvPr>
          <p:cNvSpPr txBox="1"/>
          <p:nvPr/>
        </p:nvSpPr>
        <p:spPr>
          <a:xfrm>
            <a:off x="1723400" y="1952089"/>
            <a:ext cx="8745199" cy="2897588"/>
          </a:xfrm>
          <a:prstGeom prst="rect">
            <a:avLst/>
          </a:prstGeom>
          <a:noFill/>
        </p:spPr>
        <p:txBody>
          <a:bodyPr wrap="square" rtlCol="0">
            <a:spAutoFit/>
          </a:bodyPr>
          <a:lstStyle/>
          <a:p>
            <a:pPr algn="ctr">
              <a:lnSpc>
                <a:spcPts val="3700"/>
              </a:lnSpc>
            </a:pPr>
            <a:r>
              <a:rPr lang="en-US" sz="2400">
                <a:solidFill>
                  <a:srgbClr val="375EAB"/>
                </a:solidFill>
                <a:latin typeface="Visby CF" pitchFamily="2" charset="77"/>
              </a:rPr>
              <a:t>Launched in 2000, the </a:t>
            </a:r>
            <a:r>
              <a:rPr lang="en-US" sz="2400" b="1">
                <a:solidFill>
                  <a:srgbClr val="375EAB"/>
                </a:solidFill>
                <a:latin typeface="Visby CF Bold" pitchFamily="2" charset="77"/>
              </a:rPr>
              <a:t>Rhino Shield</a:t>
            </a:r>
            <a:r>
              <a:rPr lang="en-US" sz="2400">
                <a:solidFill>
                  <a:srgbClr val="375EAB"/>
                </a:solidFill>
                <a:latin typeface="Visby CF" pitchFamily="2" charset="77"/>
              </a:rPr>
              <a:t> brand has grown to be the nationally-recognized leader in premium exterior coatings. Its proprietary formula beautifully protects against the elements, while coating your home and protecting your greatest investment - backed by a 25-year product guarantee.</a:t>
            </a:r>
          </a:p>
        </p:txBody>
      </p:sp>
      <p:pic>
        <p:nvPicPr>
          <p:cNvPr id="3" name="Picture 2" descr="A picture containing text&#10;&#10;Description automatically generated">
            <a:extLst>
              <a:ext uri="{FF2B5EF4-FFF2-40B4-BE49-F238E27FC236}">
                <a16:creationId xmlns:a16="http://schemas.microsoft.com/office/drawing/2014/main" id="{B6AFCA4D-ED2B-4913-9822-CFF44D8C09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02855" y="4929583"/>
            <a:ext cx="3786287" cy="1483787"/>
          </a:xfrm>
          <a:prstGeom prst="rect">
            <a:avLst/>
          </a:prstGeom>
        </p:spPr>
      </p:pic>
    </p:spTree>
    <p:extLst>
      <p:ext uri="{BB962C8B-B14F-4D97-AF65-F5344CB8AC3E}">
        <p14:creationId xmlns:p14="http://schemas.microsoft.com/office/powerpoint/2010/main" val="354717513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1020</Words>
  <Application>Microsoft Office PowerPoint</Application>
  <PresentationFormat>Widescreen</PresentationFormat>
  <Paragraphs>147</Paragraphs>
  <Slides>27</Slides>
  <Notes>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27</vt:i4>
      </vt:variant>
    </vt:vector>
  </HeadingPairs>
  <TitlesOfParts>
    <vt:vector size="35" baseType="lpstr">
      <vt:lpstr>Arial</vt:lpstr>
      <vt:lpstr>Calibri</vt:lpstr>
      <vt:lpstr>Calibri Light</vt:lpstr>
      <vt:lpstr>Poster Gothic ATF Heavy</vt:lpstr>
      <vt:lpstr>Prototype</vt:lpstr>
      <vt:lpstr>Visby CF</vt:lpstr>
      <vt:lpstr>Visby CF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Jerold Hall</dc:creator>
  <cp:lastModifiedBy>Terry Andre</cp:lastModifiedBy>
  <cp:revision>2</cp:revision>
  <dcterms:created xsi:type="dcterms:W3CDTF">2021-09-29T14:50:13Z</dcterms:created>
  <dcterms:modified xsi:type="dcterms:W3CDTF">2025-11-11T17:48:40Z</dcterms:modified>
</cp:coreProperties>
</file>